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74" r:id="rId3"/>
    <p:sldId id="259" r:id="rId4"/>
    <p:sldId id="260" r:id="rId5"/>
    <p:sldId id="261" r:id="rId6"/>
    <p:sldId id="275" r:id="rId7"/>
    <p:sldId id="257" r:id="rId8"/>
    <p:sldId id="258" r:id="rId9"/>
    <p:sldId id="262" r:id="rId10"/>
    <p:sldId id="265" r:id="rId11"/>
    <p:sldId id="276" r:id="rId12"/>
    <p:sldId id="266" r:id="rId13"/>
    <p:sldId id="267" r:id="rId14"/>
    <p:sldId id="272" r:id="rId15"/>
    <p:sldId id="270" r:id="rId16"/>
    <p:sldId id="268" r:id="rId17"/>
    <p:sldId id="269" r:id="rId18"/>
    <p:sldId id="264" r:id="rId19"/>
    <p:sldId id="277" r:id="rId20"/>
    <p:sldId id="263" r:id="rId21"/>
    <p:sldId id="273" r:id="rId22"/>
    <p:sldId id="282" r:id="rId23"/>
    <p:sldId id="278" r:id="rId24"/>
    <p:sldId id="280" r:id="rId25"/>
    <p:sldId id="279"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autoAdjust="0"/>
    <p:restoredTop sz="94660"/>
  </p:normalViewPr>
  <p:slideViewPr>
    <p:cSldViewPr>
      <p:cViewPr varScale="1">
        <p:scale>
          <a:sx n="69" d="100"/>
          <a:sy n="69" d="100"/>
        </p:scale>
        <p:origin x="-11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43263C-5B4A-45A1-A588-8CDE48EEA519}" type="datetimeFigureOut">
              <a:rPr lang="en-US" smtClean="0"/>
              <a:pPr/>
              <a:t>12/3/2009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3B83AB-03A9-478C-B715-AE0834298261}"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F3B83AB-03A9-478C-B715-AE0834298261}" type="slidenum">
              <a:rPr lang="en-US" smtClean="0"/>
              <a:pPr/>
              <a:t>20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EBE3CA-B946-4E60-8249-EF40AABE068E}" type="datetimeFigureOut">
              <a:rPr lang="en-US" smtClean="0"/>
              <a:pPr/>
              <a:t>12/3/2009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21C408-3DA5-4F22-80E6-0C1B18BD1AA2}"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EBE3CA-B946-4E60-8249-EF40AABE068E}" type="datetimeFigureOut">
              <a:rPr lang="en-US" smtClean="0"/>
              <a:pPr/>
              <a:t>12/3/2009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21C408-3DA5-4F22-80E6-0C1B18BD1AA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youtube.com/watch?v=77azRkVHtqM&amp;feature=related"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772400" cy="1470025"/>
          </a:xfrm>
        </p:spPr>
        <p:txBody>
          <a:bodyPr>
            <a:normAutofit/>
          </a:bodyPr>
          <a:lstStyle/>
          <a:p>
            <a:r>
              <a:rPr lang="en-US" sz="6000" dirty="0" smtClean="0"/>
              <a:t>Humor!</a:t>
            </a:r>
            <a:endParaRPr lang="en-US" sz="6000" dirty="0"/>
          </a:p>
        </p:txBody>
      </p:sp>
      <p:sp>
        <p:nvSpPr>
          <p:cNvPr id="3" name="Subtitle 2"/>
          <p:cNvSpPr>
            <a:spLocks noGrp="1"/>
          </p:cNvSpPr>
          <p:nvPr>
            <p:ph type="subTitle" idx="1"/>
          </p:nvPr>
        </p:nvSpPr>
        <p:spPr/>
        <p:txBody>
          <a:bodyPr/>
          <a:lstStyle/>
          <a:p>
            <a:r>
              <a:rPr lang="en-US" dirty="0" smtClean="0"/>
              <a:t>Understanding the World’s Best Medicine in the American Context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8001000" cy="2800767"/>
          </a:xfrm>
          <a:prstGeom prst="rect">
            <a:avLst/>
          </a:prstGeom>
          <a:noFill/>
        </p:spPr>
        <p:txBody>
          <a:bodyPr wrap="square" rtlCol="0">
            <a:spAutoFit/>
          </a:bodyPr>
          <a:lstStyle/>
          <a:p>
            <a:pPr algn="ctr"/>
            <a:r>
              <a:rPr lang="en-US" sz="4400" dirty="0" smtClean="0"/>
              <a:t>Semant</a:t>
            </a:r>
            <a:r>
              <a:rPr lang="en-US" sz="4400" b="1" u="sng" dirty="0" smtClean="0"/>
              <a:t>ic</a:t>
            </a:r>
            <a:r>
              <a:rPr lang="en-US" sz="4400" dirty="0" smtClean="0"/>
              <a:t> Ambiguity can also be used to make jokes/puns with </a:t>
            </a:r>
            <a:r>
              <a:rPr lang="en-US" sz="4400" b="1" dirty="0" smtClean="0"/>
              <a:t>Idioms</a:t>
            </a:r>
          </a:p>
          <a:p>
            <a:pPr algn="ctr"/>
            <a:endParaRPr lang="en-US" sz="4400" dirty="0"/>
          </a:p>
        </p:txBody>
      </p:sp>
      <p:sp>
        <p:nvSpPr>
          <p:cNvPr id="3" name="Rectangle 2"/>
          <p:cNvSpPr/>
          <p:nvPr/>
        </p:nvSpPr>
        <p:spPr>
          <a:xfrm>
            <a:off x="304800" y="2286000"/>
            <a:ext cx="6934200" cy="1384995"/>
          </a:xfrm>
          <a:prstGeom prst="rect">
            <a:avLst/>
          </a:prstGeom>
        </p:spPr>
        <p:txBody>
          <a:bodyPr wrap="square">
            <a:spAutoFit/>
          </a:bodyPr>
          <a:lstStyle/>
          <a:p>
            <a:r>
              <a:rPr lang="en-US" sz="2800" b="1" dirty="0" smtClean="0"/>
              <a:t>Idioms</a:t>
            </a:r>
            <a:r>
              <a:rPr lang="en-US" sz="2800" dirty="0" smtClean="0"/>
              <a:t> are traditional expressions that often have a meaning quite different from their </a:t>
            </a:r>
            <a:r>
              <a:rPr lang="en-US" sz="2800" i="1" dirty="0" smtClean="0"/>
              <a:t>literal</a:t>
            </a:r>
            <a:r>
              <a:rPr lang="en-US" sz="2800" dirty="0" smtClean="0"/>
              <a:t> translation.</a:t>
            </a:r>
          </a:p>
        </p:txBody>
      </p:sp>
      <p:sp>
        <p:nvSpPr>
          <p:cNvPr id="4" name="Rectangle 3"/>
          <p:cNvSpPr/>
          <p:nvPr/>
        </p:nvSpPr>
        <p:spPr>
          <a:xfrm>
            <a:off x="669942" y="3886200"/>
            <a:ext cx="1692258" cy="523220"/>
          </a:xfrm>
          <a:prstGeom prst="rect">
            <a:avLst/>
          </a:prstGeom>
        </p:spPr>
        <p:txBody>
          <a:bodyPr wrap="none">
            <a:spAutoFit/>
          </a:bodyPr>
          <a:lstStyle/>
          <a:p>
            <a:r>
              <a:rPr lang="en-US" sz="2800" b="1" dirty="0" smtClean="0"/>
              <a:t>Examples:</a:t>
            </a:r>
          </a:p>
        </p:txBody>
      </p:sp>
      <p:sp>
        <p:nvSpPr>
          <p:cNvPr id="5" name="Rectangle 4"/>
          <p:cNvSpPr/>
          <p:nvPr/>
        </p:nvSpPr>
        <p:spPr>
          <a:xfrm>
            <a:off x="990600" y="4648200"/>
            <a:ext cx="3181961" cy="400110"/>
          </a:xfrm>
          <a:prstGeom prst="rect">
            <a:avLst/>
          </a:prstGeom>
        </p:spPr>
        <p:txBody>
          <a:bodyPr wrap="none">
            <a:spAutoFit/>
          </a:bodyPr>
          <a:lstStyle/>
          <a:p>
            <a:r>
              <a:rPr lang="en-US" sz="2000" dirty="0" smtClean="0"/>
              <a:t>1) “To cost an arm and a leg”</a:t>
            </a:r>
          </a:p>
        </p:txBody>
      </p:sp>
      <p:sp>
        <p:nvSpPr>
          <p:cNvPr id="6" name="Rectangle 5"/>
          <p:cNvSpPr/>
          <p:nvPr/>
        </p:nvSpPr>
        <p:spPr>
          <a:xfrm>
            <a:off x="1524000" y="5181600"/>
            <a:ext cx="3788025" cy="400110"/>
          </a:xfrm>
          <a:prstGeom prst="rect">
            <a:avLst/>
          </a:prstGeom>
        </p:spPr>
        <p:txBody>
          <a:bodyPr wrap="none">
            <a:spAutoFit/>
          </a:bodyPr>
          <a:lstStyle/>
          <a:p>
            <a:r>
              <a:rPr lang="en-US" sz="2000" dirty="0" smtClean="0"/>
              <a:t>3) “To see right through someone”</a:t>
            </a:r>
          </a:p>
        </p:txBody>
      </p:sp>
      <p:sp>
        <p:nvSpPr>
          <p:cNvPr id="7" name="Rectangle 6"/>
          <p:cNvSpPr/>
          <p:nvPr/>
        </p:nvSpPr>
        <p:spPr>
          <a:xfrm>
            <a:off x="5345246" y="5105400"/>
            <a:ext cx="3406574" cy="400110"/>
          </a:xfrm>
          <a:prstGeom prst="rect">
            <a:avLst/>
          </a:prstGeom>
        </p:spPr>
        <p:txBody>
          <a:bodyPr wrap="none">
            <a:spAutoFit/>
          </a:bodyPr>
          <a:lstStyle/>
          <a:p>
            <a:r>
              <a:rPr lang="en-US" sz="2000" dirty="0" smtClean="0"/>
              <a:t>4) “To hit the nail on the head”</a:t>
            </a:r>
          </a:p>
        </p:txBody>
      </p:sp>
      <p:sp>
        <p:nvSpPr>
          <p:cNvPr id="8" name="Rectangle 7"/>
          <p:cNvSpPr/>
          <p:nvPr/>
        </p:nvSpPr>
        <p:spPr>
          <a:xfrm>
            <a:off x="4876800" y="4648200"/>
            <a:ext cx="2570447" cy="400110"/>
          </a:xfrm>
          <a:prstGeom prst="rect">
            <a:avLst/>
          </a:prstGeom>
        </p:spPr>
        <p:txBody>
          <a:bodyPr wrap="none">
            <a:spAutoFit/>
          </a:bodyPr>
          <a:lstStyle/>
          <a:p>
            <a:r>
              <a:rPr lang="en-US" sz="2000" dirty="0" smtClean="0"/>
              <a:t>2) “Excuse my French.”</a:t>
            </a:r>
          </a:p>
        </p:txBody>
      </p:sp>
      <p:sp>
        <p:nvSpPr>
          <p:cNvPr id="9" name="Rectangle 8"/>
          <p:cNvSpPr/>
          <p:nvPr/>
        </p:nvSpPr>
        <p:spPr>
          <a:xfrm>
            <a:off x="5791200" y="5695890"/>
            <a:ext cx="3068597" cy="400110"/>
          </a:xfrm>
          <a:prstGeom prst="rect">
            <a:avLst/>
          </a:prstGeom>
        </p:spPr>
        <p:txBody>
          <a:bodyPr wrap="none">
            <a:spAutoFit/>
          </a:bodyPr>
          <a:lstStyle/>
          <a:p>
            <a:r>
              <a:rPr lang="en-US" sz="2000" dirty="0" smtClean="0"/>
              <a:t>6) “To let sleeping dogs lie”</a:t>
            </a:r>
          </a:p>
        </p:txBody>
      </p:sp>
      <p:sp>
        <p:nvSpPr>
          <p:cNvPr id="10" name="Rectangle 9"/>
          <p:cNvSpPr/>
          <p:nvPr/>
        </p:nvSpPr>
        <p:spPr>
          <a:xfrm>
            <a:off x="1916246" y="5715000"/>
            <a:ext cx="3609899" cy="400110"/>
          </a:xfrm>
          <a:prstGeom prst="rect">
            <a:avLst/>
          </a:prstGeom>
        </p:spPr>
        <p:txBody>
          <a:bodyPr wrap="none">
            <a:spAutoFit/>
          </a:bodyPr>
          <a:lstStyle/>
          <a:p>
            <a:r>
              <a:rPr lang="en-US" sz="2000" dirty="0" smtClean="0"/>
              <a:t>5) “To let the cat out of the bag”</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3600" y="144959"/>
            <a:ext cx="5181600" cy="769441"/>
          </a:xfrm>
          <a:prstGeom prst="rect">
            <a:avLst/>
          </a:prstGeom>
          <a:noFill/>
        </p:spPr>
        <p:txBody>
          <a:bodyPr wrap="square" rtlCol="0">
            <a:spAutoFit/>
          </a:bodyPr>
          <a:lstStyle/>
          <a:p>
            <a:r>
              <a:rPr lang="en-US" sz="4400" dirty="0" smtClean="0"/>
              <a:t>Literal Vs. Figurative</a:t>
            </a:r>
            <a:endParaRPr lang="en-US" sz="4400" dirty="0"/>
          </a:p>
        </p:txBody>
      </p:sp>
      <p:sp>
        <p:nvSpPr>
          <p:cNvPr id="3" name="Rectangle 2"/>
          <p:cNvSpPr/>
          <p:nvPr/>
        </p:nvSpPr>
        <p:spPr>
          <a:xfrm>
            <a:off x="304800" y="1524000"/>
            <a:ext cx="8382000" cy="954107"/>
          </a:xfrm>
          <a:prstGeom prst="rect">
            <a:avLst/>
          </a:prstGeom>
        </p:spPr>
        <p:txBody>
          <a:bodyPr wrap="square">
            <a:spAutoFit/>
          </a:bodyPr>
          <a:lstStyle/>
          <a:p>
            <a:pPr lvl="0" eaLnBrk="0" fontAlgn="base" hangingPunct="0">
              <a:spcBef>
                <a:spcPct val="0"/>
              </a:spcBef>
              <a:spcAft>
                <a:spcPct val="0"/>
              </a:spcAft>
            </a:pPr>
            <a:r>
              <a:rPr lang="en-US" sz="2800" dirty="0" smtClean="0">
                <a:latin typeface="Times New Roman" pitchFamily="18" charset="0"/>
                <a:cs typeface="Times New Roman" pitchFamily="18" charset="0"/>
              </a:rPr>
              <a:t>-Literal</a:t>
            </a:r>
            <a:r>
              <a:rPr lang="en-US" sz="2800" dirty="0" smtClean="0">
                <a:latin typeface="Times New Roman" pitchFamily="18" charset="0"/>
                <a:ea typeface="Calibri" pitchFamily="34" charset="0"/>
                <a:cs typeface="Times New Roman" pitchFamily="18" charset="0"/>
              </a:rPr>
              <a:t>  is to be strictly true and unexaggerated; to be exact in meaning and description.</a:t>
            </a:r>
            <a:endParaRPr lang="en-US" sz="2800" dirty="0" smtClean="0">
              <a:latin typeface="Times New Roman" pitchFamily="18" charset="0"/>
              <a:cs typeface="Times New Roman" pitchFamily="18" charset="0"/>
            </a:endParaRPr>
          </a:p>
        </p:txBody>
      </p:sp>
      <p:sp>
        <p:nvSpPr>
          <p:cNvPr id="4" name="Rectangle 3"/>
          <p:cNvSpPr/>
          <p:nvPr/>
        </p:nvSpPr>
        <p:spPr>
          <a:xfrm>
            <a:off x="228600" y="2855893"/>
            <a:ext cx="7315200" cy="954107"/>
          </a:xfrm>
          <a:prstGeom prst="rect">
            <a:avLst/>
          </a:prstGeom>
        </p:spPr>
        <p:txBody>
          <a:bodyPr wrap="square">
            <a:spAutoFit/>
          </a:bodyPr>
          <a:lstStyle/>
          <a:p>
            <a:r>
              <a:rPr lang="en-US" sz="2800" dirty="0" smtClean="0">
                <a:latin typeface="Times New Roman" pitchFamily="18" charset="0"/>
                <a:cs typeface="Times New Roman" pitchFamily="18" charset="0"/>
              </a:rPr>
              <a:t>-Figurative is to be metaphor</a:t>
            </a:r>
            <a:r>
              <a:rPr lang="en-US" sz="2800" b="1" u="sng" dirty="0" smtClean="0">
                <a:latin typeface="Times New Roman" pitchFamily="18" charset="0"/>
                <a:cs typeface="Times New Roman" pitchFamily="18" charset="0"/>
              </a:rPr>
              <a:t>ical</a:t>
            </a:r>
            <a:r>
              <a:rPr lang="en-US" sz="2800" dirty="0" smtClean="0">
                <a:latin typeface="Times New Roman" pitchFamily="18" charset="0"/>
                <a:cs typeface="Times New Roman" pitchFamily="18" charset="0"/>
              </a:rPr>
              <a:t>, not strictly true or exact in meaning.</a:t>
            </a:r>
            <a:endParaRPr lang="en-US" sz="2800" dirty="0">
              <a:latin typeface="Times New Roman" pitchFamily="18" charset="0"/>
              <a:cs typeface="Times New Roman" pitchFamily="18" charset="0"/>
            </a:endParaRPr>
          </a:p>
        </p:txBody>
      </p:sp>
      <p:sp>
        <p:nvSpPr>
          <p:cNvPr id="5" name="TextBox 4"/>
          <p:cNvSpPr txBox="1"/>
          <p:nvPr/>
        </p:nvSpPr>
        <p:spPr>
          <a:xfrm>
            <a:off x="0" y="5257800"/>
            <a:ext cx="9144000" cy="1631216"/>
          </a:xfrm>
          <a:prstGeom prst="rect">
            <a:avLst/>
          </a:prstGeom>
          <a:noFill/>
        </p:spPr>
        <p:txBody>
          <a:bodyPr wrap="square" rtlCol="0">
            <a:spAutoFit/>
          </a:bodyPr>
          <a:lstStyle/>
          <a:p>
            <a:r>
              <a:rPr lang="en-US" sz="2000" dirty="0" smtClean="0"/>
              <a:t>! Many times people say that something literally happened, when in fact they are exaggerating!</a:t>
            </a:r>
          </a:p>
          <a:p>
            <a:r>
              <a:rPr lang="en-US" sz="2000" dirty="0" smtClean="0"/>
              <a:t> </a:t>
            </a:r>
            <a:r>
              <a:rPr lang="en-US" sz="2000" dirty="0" smtClean="0"/>
              <a:t>   Example: “The bullet passed literally in front of my nose.”</a:t>
            </a:r>
          </a:p>
          <a:p>
            <a:r>
              <a:rPr lang="en-US" sz="2000" dirty="0" smtClean="0"/>
              <a:t> </a:t>
            </a:r>
            <a:r>
              <a:rPr lang="en-US" sz="2000" dirty="0" smtClean="0"/>
              <a:t>         -From this example we can surmise that the bullet came very close, however, it  </a:t>
            </a:r>
          </a:p>
          <a:p>
            <a:r>
              <a:rPr lang="en-US" sz="2000" dirty="0" smtClean="0"/>
              <a:t> </a:t>
            </a:r>
            <a:r>
              <a:rPr lang="en-US" sz="2000" dirty="0" smtClean="0"/>
              <a:t>          likely did not truly pass “in front of (his or her) nose”.</a:t>
            </a:r>
            <a:endParaRPr lang="en-US" sz="2000" dirty="0"/>
          </a:p>
        </p:txBody>
      </p:sp>
      <p:sp>
        <p:nvSpPr>
          <p:cNvPr id="6" name="TextBox 5"/>
          <p:cNvSpPr txBox="1"/>
          <p:nvPr/>
        </p:nvSpPr>
        <p:spPr>
          <a:xfrm>
            <a:off x="1066800" y="3810000"/>
            <a:ext cx="7848600" cy="1200329"/>
          </a:xfrm>
          <a:prstGeom prst="rect">
            <a:avLst/>
          </a:prstGeom>
          <a:noFill/>
        </p:spPr>
        <p:txBody>
          <a:bodyPr wrap="square" rtlCol="0">
            <a:spAutoFit/>
          </a:bodyPr>
          <a:lstStyle/>
          <a:p>
            <a:r>
              <a:rPr lang="en-US" sz="2400" dirty="0" smtClean="0"/>
              <a:t>Idioms are figurative, in that they are metaphor</a:t>
            </a:r>
            <a:r>
              <a:rPr lang="en-US" sz="2400" b="1" u="sng" dirty="0" smtClean="0"/>
              <a:t>ical</a:t>
            </a:r>
            <a:r>
              <a:rPr lang="en-US" sz="2400" dirty="0" smtClean="0"/>
              <a:t> and not exact in meaning.   Literal translations of idioms are a bit ridicul</a:t>
            </a:r>
            <a:r>
              <a:rPr lang="en-US" sz="2400" b="1" u="sng" dirty="0" smtClean="0"/>
              <a:t>ous</a:t>
            </a:r>
            <a:r>
              <a:rPr lang="en-US" sz="2400" dirty="0" smtClean="0"/>
              <a:t>, and thereby somewhat </a:t>
            </a:r>
            <a:r>
              <a:rPr lang="en-US" sz="2400" i="1" dirty="0" smtClean="0"/>
              <a:t>comic</a:t>
            </a:r>
            <a:r>
              <a:rPr lang="en-US" sz="2400" b="1" i="1" u="sng" dirty="0" smtClean="0"/>
              <a:t>al</a:t>
            </a:r>
            <a:r>
              <a:rPr lang="en-US" sz="2400" dirty="0" smtClean="0"/>
              <a:t>.</a:t>
            </a: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foundstuff.co.uk/store/gas/gas15.jpg"/>
          <p:cNvPicPr>
            <a:picLocks noChangeAspect="1" noChangeArrowheads="1"/>
          </p:cNvPicPr>
          <p:nvPr/>
        </p:nvPicPr>
        <p:blipFill>
          <a:blip r:embed="rId2"/>
          <a:srcRect/>
          <a:stretch>
            <a:fillRect/>
          </a:stretch>
        </p:blipFill>
        <p:spPr bwMode="auto">
          <a:xfrm>
            <a:off x="609600" y="914400"/>
            <a:ext cx="8001000" cy="5775870"/>
          </a:xfrm>
          <a:prstGeom prst="rect">
            <a:avLst/>
          </a:prstGeom>
          <a:noFill/>
        </p:spPr>
      </p:pic>
      <p:sp>
        <p:nvSpPr>
          <p:cNvPr id="3" name="Rectangle 2"/>
          <p:cNvSpPr/>
          <p:nvPr/>
        </p:nvSpPr>
        <p:spPr>
          <a:xfrm>
            <a:off x="2286000" y="76200"/>
            <a:ext cx="5316007" cy="923330"/>
          </a:xfrm>
          <a:prstGeom prst="rect">
            <a:avLst/>
          </a:prstGeom>
        </p:spPr>
        <p:txBody>
          <a:bodyPr wrap="none">
            <a:spAutoFit/>
          </a:bodyPr>
          <a:lstStyle/>
          <a:p>
            <a:r>
              <a:rPr lang="en-US" sz="5400" dirty="0" smtClean="0"/>
              <a:t>Jokes with Idioms:</a:t>
            </a:r>
          </a:p>
        </p:txBody>
      </p:sp>
      <p:sp>
        <p:nvSpPr>
          <p:cNvPr id="4" name="Rectangle 3"/>
          <p:cNvSpPr/>
          <p:nvPr/>
        </p:nvSpPr>
        <p:spPr>
          <a:xfrm>
            <a:off x="0" y="6629400"/>
            <a:ext cx="4572000" cy="246221"/>
          </a:xfrm>
          <a:prstGeom prst="rect">
            <a:avLst/>
          </a:prstGeom>
        </p:spPr>
        <p:txBody>
          <a:bodyPr>
            <a:spAutoFit/>
          </a:bodyPr>
          <a:lstStyle/>
          <a:p>
            <a:r>
              <a:rPr lang="en-US" sz="1000" dirty="0" smtClean="0"/>
              <a:t>http://www.foundstuff.co.uk/store/gas/gas15.jpg</a:t>
            </a:r>
            <a:endParaRPr lang="en-US" sz="1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0" y="76200"/>
            <a:ext cx="5178021" cy="923330"/>
          </a:xfrm>
          <a:prstGeom prst="rect">
            <a:avLst/>
          </a:prstGeom>
        </p:spPr>
        <p:txBody>
          <a:bodyPr wrap="none">
            <a:spAutoFit/>
          </a:bodyPr>
          <a:lstStyle/>
          <a:p>
            <a:r>
              <a:rPr lang="en-US" sz="5400" dirty="0" smtClean="0"/>
              <a:t>Puns with Idioms:</a:t>
            </a:r>
          </a:p>
        </p:txBody>
      </p:sp>
      <p:pic>
        <p:nvPicPr>
          <p:cNvPr id="25602" name="Picture 2" descr="http://www.iceteks.com/forums/uploads/post-15-1087588578_mitsoujunejpg.jpg"/>
          <p:cNvPicPr>
            <a:picLocks noChangeAspect="1" noChangeArrowheads="1"/>
          </p:cNvPicPr>
          <p:nvPr/>
        </p:nvPicPr>
        <p:blipFill>
          <a:blip r:embed="rId2"/>
          <a:srcRect/>
          <a:stretch>
            <a:fillRect/>
          </a:stretch>
        </p:blipFill>
        <p:spPr bwMode="auto">
          <a:xfrm>
            <a:off x="1219200" y="990600"/>
            <a:ext cx="6667500" cy="5362575"/>
          </a:xfrm>
          <a:prstGeom prst="rect">
            <a:avLst/>
          </a:prstGeom>
          <a:noFill/>
        </p:spPr>
      </p:pic>
      <p:sp>
        <p:nvSpPr>
          <p:cNvPr id="6" name="Rectangle 5"/>
          <p:cNvSpPr/>
          <p:nvPr/>
        </p:nvSpPr>
        <p:spPr>
          <a:xfrm>
            <a:off x="152400" y="6535579"/>
            <a:ext cx="4572000" cy="246221"/>
          </a:xfrm>
          <a:prstGeom prst="rect">
            <a:avLst/>
          </a:prstGeom>
        </p:spPr>
        <p:txBody>
          <a:bodyPr>
            <a:spAutoFit/>
          </a:bodyPr>
          <a:lstStyle/>
          <a:p>
            <a:r>
              <a:rPr lang="en-US" sz="1000" dirty="0" smtClean="0"/>
              <a:t>http://www.iceteks.com/forums/uploads/post-15-1087588578_mitsoujunejpg.jpg</a:t>
            </a:r>
            <a:endParaRPr lang="en-US" sz="1000" dirty="0"/>
          </a:p>
        </p:txBody>
      </p:sp>
      <p:sp>
        <p:nvSpPr>
          <p:cNvPr id="7" name="TextBox 6"/>
          <p:cNvSpPr txBox="1"/>
          <p:nvPr/>
        </p:nvSpPr>
        <p:spPr>
          <a:xfrm>
            <a:off x="6781800" y="6488668"/>
            <a:ext cx="2362200" cy="369332"/>
          </a:xfrm>
          <a:prstGeom prst="rect">
            <a:avLst/>
          </a:prstGeom>
          <a:noFill/>
        </p:spPr>
        <p:txBody>
          <a:bodyPr wrap="square" rtlCol="0">
            <a:spAutoFit/>
          </a:bodyPr>
          <a:lstStyle/>
          <a:p>
            <a:r>
              <a:rPr lang="en-US" dirty="0" smtClean="0"/>
              <a:t>Time for Worksheet </a:t>
            </a:r>
            <a:r>
              <a:rPr lang="en-US" dirty="0" smtClean="0"/>
              <a:t>C!</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76200"/>
            <a:ext cx="6019800" cy="769441"/>
          </a:xfrm>
          <a:prstGeom prst="rect">
            <a:avLst/>
          </a:prstGeom>
          <a:noFill/>
        </p:spPr>
        <p:txBody>
          <a:bodyPr wrap="square" rtlCol="0">
            <a:spAutoFit/>
          </a:bodyPr>
          <a:lstStyle/>
          <a:p>
            <a:pPr algn="ctr"/>
            <a:r>
              <a:rPr lang="en-US" sz="4400" dirty="0" smtClean="0"/>
              <a:t>Worksheet </a:t>
            </a:r>
            <a:r>
              <a:rPr lang="en-US" sz="4400" dirty="0" smtClean="0"/>
              <a:t>C </a:t>
            </a:r>
            <a:r>
              <a:rPr lang="en-US" sz="4400" dirty="0" smtClean="0"/>
              <a:t>- Directions</a:t>
            </a:r>
            <a:endParaRPr lang="en-US" sz="4400" dirty="0"/>
          </a:p>
        </p:txBody>
      </p:sp>
      <p:sp>
        <p:nvSpPr>
          <p:cNvPr id="31745" name="Rectangle 1"/>
          <p:cNvSpPr>
            <a:spLocks noChangeArrowheads="1"/>
          </p:cNvSpPr>
          <p:nvPr/>
        </p:nvSpPr>
        <p:spPr bwMode="auto">
          <a:xfrm>
            <a:off x="914400" y="2209800"/>
            <a:ext cx="74676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Directions:</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Read the sentences or pun you have been given.  Then try to find the person whose pun aligns with your sentences, or the person whose sentences align with your pun.  Try to decide if the puns you read are funny or horrible.</a:t>
            </a:r>
            <a:endParaRPr kumimoji="0" lang="en-US" sz="2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rot="10800000" flipV="1">
            <a:off x="0" y="3051734"/>
            <a:ext cx="9753600" cy="1923604"/>
          </a:xfrm>
          <a:prstGeom prst="rect">
            <a:avLst/>
          </a:prstGeom>
          <a:noFill/>
          <a:ln w="9525">
            <a:noFill/>
            <a:miter lim="800000"/>
            <a:headEnd/>
            <a:tailEnd/>
          </a:ln>
          <a:effectLst/>
        </p:spPr>
        <p:txBody>
          <a:bodyPr vert="horz" wrap="squar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Idiomatic Meaning : </a:t>
            </a:r>
            <a:r>
              <a:rPr kumimoji="0" lang="en-US" sz="28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To have lost something vital and feel</a:t>
            </a:r>
          </a:p>
          <a:p>
            <a:pPr marL="0" marR="0" lvl="0" indent="0" algn="l" defTabSz="914400" rtl="0" eaLnBrk="0" fontAlgn="base" latinLnBrk="0" hangingPunct="0">
              <a:lnSpc>
                <a:spcPct val="100000"/>
              </a:lnSpc>
              <a:spcBef>
                <a:spcPct val="0"/>
              </a:spcBef>
              <a:spcAft>
                <a:spcPct val="0"/>
              </a:spcAft>
              <a:buClrTx/>
              <a:buSzTx/>
              <a:tabLst/>
            </a:pPr>
            <a:r>
              <a:rPr kumimoji="0" lang="en-US" sz="28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terrible</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3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300" b="0" i="0" u="none" strike="noStrike" cap="none" normalizeH="0" baseline="0" dirty="0" smtClean="0">
              <a:ln>
                <a:noFill/>
              </a:ln>
              <a:solidFill>
                <a:schemeClr val="tx1"/>
              </a:solidFill>
              <a:effectLst/>
              <a:latin typeface="Arial" pitchFamily="34" charset="0"/>
            </a:endParaRPr>
          </a:p>
        </p:txBody>
      </p:sp>
      <p:sp>
        <p:nvSpPr>
          <p:cNvPr id="3" name="TextBox 2"/>
          <p:cNvSpPr txBox="1"/>
          <p:nvPr/>
        </p:nvSpPr>
        <p:spPr>
          <a:xfrm>
            <a:off x="1524000" y="76200"/>
            <a:ext cx="6019800" cy="1446550"/>
          </a:xfrm>
          <a:prstGeom prst="rect">
            <a:avLst/>
          </a:prstGeom>
          <a:noFill/>
        </p:spPr>
        <p:txBody>
          <a:bodyPr wrap="square" rtlCol="0">
            <a:spAutoFit/>
          </a:bodyPr>
          <a:lstStyle/>
          <a:p>
            <a:pPr algn="ctr"/>
            <a:r>
              <a:rPr lang="en-US" sz="4400" dirty="0" smtClean="0"/>
              <a:t>Worksheet </a:t>
            </a:r>
            <a:r>
              <a:rPr lang="en-US" sz="4400" dirty="0" smtClean="0"/>
              <a:t>C </a:t>
            </a:r>
            <a:r>
              <a:rPr lang="en-US" sz="4400" dirty="0" smtClean="0"/>
              <a:t>Example Grouping</a:t>
            </a:r>
            <a:endParaRPr lang="en-US" sz="4400" dirty="0"/>
          </a:p>
        </p:txBody>
      </p:sp>
      <p:sp>
        <p:nvSpPr>
          <p:cNvPr id="4" name="Rectangle 3"/>
          <p:cNvSpPr/>
          <p:nvPr/>
        </p:nvSpPr>
        <p:spPr>
          <a:xfrm>
            <a:off x="0" y="1586805"/>
            <a:ext cx="9144000" cy="1384995"/>
          </a:xfrm>
          <a:prstGeom prst="rect">
            <a:avLst/>
          </a:prstGeom>
        </p:spPr>
        <p:txBody>
          <a:bodyPr wrap="square">
            <a:spAutoFit/>
          </a:bodyPr>
          <a:lstStyle/>
          <a:p>
            <a:pPr lvl="0" eaLnBrk="0" fontAlgn="base" hangingPunct="0">
              <a:spcBef>
                <a:spcPct val="0"/>
              </a:spcBef>
              <a:spcAft>
                <a:spcPct val="0"/>
              </a:spcAft>
            </a:pPr>
            <a:r>
              <a:rPr lang="en-US" sz="2800" b="1" dirty="0" smtClean="0">
                <a:latin typeface="Times New Roman" pitchFamily="18" charset="0"/>
                <a:ea typeface="Calibri" pitchFamily="34" charset="0"/>
                <a:cs typeface="Times New Roman" pitchFamily="18" charset="0"/>
              </a:rPr>
              <a:t>Yesterday I accidentally swallowed some food coloring. The doctor says I'm OK, but I feel like </a:t>
            </a:r>
            <a:r>
              <a:rPr lang="en-US" sz="2800" b="1" u="sng" dirty="0" smtClean="0">
                <a:latin typeface="Times New Roman" pitchFamily="18" charset="0"/>
                <a:ea typeface="Calibri" pitchFamily="34" charset="0"/>
                <a:cs typeface="Times New Roman" pitchFamily="18" charset="0"/>
              </a:rPr>
              <a:t>I've died (dyed) a little inside</a:t>
            </a:r>
            <a:r>
              <a:rPr lang="en-US" sz="2800" b="1" dirty="0" smtClean="0">
                <a:latin typeface="Times New Roman" pitchFamily="18" charset="0"/>
                <a:ea typeface="Calibri" pitchFamily="34" charset="0"/>
                <a:cs typeface="Times New Roman" pitchFamily="18" charset="0"/>
              </a:rPr>
              <a:t>.</a:t>
            </a:r>
            <a:endParaRPr lang="en-US" sz="2800" dirty="0" smtClean="0">
              <a:latin typeface="Arial" pitchFamily="34" charset="0"/>
            </a:endParaRPr>
          </a:p>
        </p:txBody>
      </p:sp>
      <p:sp>
        <p:nvSpPr>
          <p:cNvPr id="5" name="Rectangle 4"/>
          <p:cNvSpPr/>
          <p:nvPr/>
        </p:nvSpPr>
        <p:spPr>
          <a:xfrm>
            <a:off x="0" y="4608493"/>
            <a:ext cx="9144000" cy="954107"/>
          </a:xfrm>
          <a:prstGeom prst="rect">
            <a:avLst/>
          </a:prstGeom>
        </p:spPr>
        <p:txBody>
          <a:bodyPr wrap="square">
            <a:spAutoFit/>
          </a:bodyPr>
          <a:lstStyle/>
          <a:p>
            <a:r>
              <a:rPr lang="en-US" sz="2800" dirty="0" smtClean="0">
                <a:latin typeface="Times New Roman" pitchFamily="18" charset="0"/>
                <a:ea typeface="Calibri" pitchFamily="34" charset="0"/>
                <a:cs typeface="Times New Roman" pitchFamily="18" charset="0"/>
              </a:rPr>
              <a:t>Ridiculous </a:t>
            </a:r>
            <a:r>
              <a:rPr lang="en-US" sz="2800" dirty="0" smtClean="0">
                <a:latin typeface="Times New Roman" pitchFamily="18" charset="0"/>
                <a:ea typeface="Calibri" pitchFamily="34" charset="0"/>
                <a:cs typeface="Times New Roman" pitchFamily="18" charset="0"/>
              </a:rPr>
              <a:t>Meaning: To</a:t>
            </a:r>
            <a:r>
              <a:rPr lang="en-US" sz="2800" u="sng" dirty="0" smtClean="0">
                <a:latin typeface="Times New Roman" pitchFamily="18" charset="0"/>
                <a:ea typeface="Calibri" pitchFamily="34" charset="0"/>
                <a:cs typeface="Times New Roman" pitchFamily="18" charset="0"/>
              </a:rPr>
              <a:t> </a:t>
            </a:r>
            <a:r>
              <a:rPr lang="en-US" sz="2800" u="sng" dirty="0" smtClean="0">
                <a:latin typeface="Times New Roman" pitchFamily="18" charset="0"/>
                <a:ea typeface="Calibri" pitchFamily="34" charset="0"/>
                <a:cs typeface="Times New Roman" pitchFamily="18" charset="0"/>
              </a:rPr>
              <a:t>have the color of the internal organs changed</a:t>
            </a:r>
            <a:endParaRPr lang="en-US" sz="2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124361"/>
            <a:ext cx="8839200" cy="2123658"/>
          </a:xfrm>
          <a:prstGeom prst="rect">
            <a:avLst/>
          </a:prstGeom>
          <a:noFill/>
        </p:spPr>
        <p:txBody>
          <a:bodyPr wrap="square" rtlCol="0">
            <a:spAutoFit/>
          </a:bodyPr>
          <a:lstStyle/>
          <a:p>
            <a:r>
              <a:rPr lang="en-US" sz="4400" dirty="0" smtClean="0"/>
              <a:t>Jokes can be made by taking advantage of </a:t>
            </a:r>
            <a:r>
              <a:rPr lang="en-US" sz="4400" b="1" dirty="0" smtClean="0"/>
              <a:t>Syntactic Ambiguity </a:t>
            </a:r>
            <a:r>
              <a:rPr lang="en-US" sz="4400" dirty="0" smtClean="0"/>
              <a:t>as well!</a:t>
            </a:r>
            <a:endParaRPr lang="en-US" sz="4400" dirty="0"/>
          </a:p>
        </p:txBody>
      </p:sp>
      <p:sp>
        <p:nvSpPr>
          <p:cNvPr id="3" name="TextBox 2"/>
          <p:cNvSpPr txBox="1"/>
          <p:nvPr/>
        </p:nvSpPr>
        <p:spPr>
          <a:xfrm>
            <a:off x="457200" y="2590800"/>
            <a:ext cx="8458200" cy="1384995"/>
          </a:xfrm>
          <a:prstGeom prst="rect">
            <a:avLst/>
          </a:prstGeom>
          <a:noFill/>
        </p:spPr>
        <p:txBody>
          <a:bodyPr wrap="square" rtlCol="0">
            <a:spAutoFit/>
          </a:bodyPr>
          <a:lstStyle/>
          <a:p>
            <a:r>
              <a:rPr lang="en-US" sz="2800" b="1" dirty="0" smtClean="0"/>
              <a:t>Syntactic Ambiguity </a:t>
            </a:r>
            <a:r>
              <a:rPr lang="en-US" sz="2800" dirty="0" smtClean="0"/>
              <a:t>is when the relationships of words in a sentence are not entirely clear, and can change the interpretation of the sentences overall meaning. </a:t>
            </a:r>
            <a:endParaRPr lang="en-US" sz="2800" dirty="0"/>
          </a:p>
        </p:txBody>
      </p:sp>
      <p:sp>
        <p:nvSpPr>
          <p:cNvPr id="4" name="Rectangle 3"/>
          <p:cNvSpPr/>
          <p:nvPr/>
        </p:nvSpPr>
        <p:spPr>
          <a:xfrm>
            <a:off x="669942" y="4048780"/>
            <a:ext cx="1692258" cy="523220"/>
          </a:xfrm>
          <a:prstGeom prst="rect">
            <a:avLst/>
          </a:prstGeom>
        </p:spPr>
        <p:txBody>
          <a:bodyPr wrap="none">
            <a:spAutoFit/>
          </a:bodyPr>
          <a:lstStyle/>
          <a:p>
            <a:r>
              <a:rPr lang="en-US" sz="2800" b="1" dirty="0" smtClean="0"/>
              <a:t>Examples:</a:t>
            </a:r>
          </a:p>
        </p:txBody>
      </p:sp>
      <p:sp>
        <p:nvSpPr>
          <p:cNvPr id="5" name="Rectangle 4"/>
          <p:cNvSpPr/>
          <p:nvPr/>
        </p:nvSpPr>
        <p:spPr>
          <a:xfrm>
            <a:off x="866106" y="4648200"/>
            <a:ext cx="8125494" cy="461665"/>
          </a:xfrm>
          <a:prstGeom prst="rect">
            <a:avLst/>
          </a:prstGeom>
        </p:spPr>
        <p:txBody>
          <a:bodyPr wrap="none">
            <a:spAutoFit/>
          </a:bodyPr>
          <a:lstStyle/>
          <a:p>
            <a:r>
              <a:rPr lang="en-US" sz="2400" dirty="0" smtClean="0"/>
              <a:t>1) A panda walks into a restaurant and eats shoots and leaves.   </a:t>
            </a:r>
          </a:p>
        </p:txBody>
      </p:sp>
      <p:sp>
        <p:nvSpPr>
          <p:cNvPr id="6" name="Rectangle 5"/>
          <p:cNvSpPr/>
          <p:nvPr/>
        </p:nvSpPr>
        <p:spPr>
          <a:xfrm>
            <a:off x="866106" y="5086290"/>
            <a:ext cx="3886962" cy="830997"/>
          </a:xfrm>
          <a:prstGeom prst="rect">
            <a:avLst/>
          </a:prstGeom>
        </p:spPr>
        <p:txBody>
          <a:bodyPr wrap="none">
            <a:spAutoFit/>
          </a:bodyPr>
          <a:lstStyle/>
          <a:p>
            <a:r>
              <a:rPr lang="en-US" sz="2400" dirty="0" smtClean="0"/>
              <a:t>2) The chicken is ready to eat.</a:t>
            </a:r>
            <a:br>
              <a:rPr lang="en-US" sz="2400" dirty="0" smtClean="0"/>
            </a:br>
            <a:endParaRPr lang="en-US" sz="2400" dirty="0" smtClean="0"/>
          </a:p>
        </p:txBody>
      </p:sp>
      <p:sp>
        <p:nvSpPr>
          <p:cNvPr id="8" name="Rectangle 7"/>
          <p:cNvSpPr/>
          <p:nvPr/>
        </p:nvSpPr>
        <p:spPr>
          <a:xfrm>
            <a:off x="866106" y="5486400"/>
            <a:ext cx="3638304" cy="461665"/>
          </a:xfrm>
          <a:prstGeom prst="rect">
            <a:avLst/>
          </a:prstGeom>
        </p:spPr>
        <p:txBody>
          <a:bodyPr wrap="none">
            <a:spAutoFit/>
          </a:bodyPr>
          <a:lstStyle/>
          <a:p>
            <a:r>
              <a:rPr lang="en-US" sz="2400" dirty="0" smtClean="0"/>
              <a:t>3) Eye Drops Off the Shelf.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600200"/>
            <a:ext cx="3569567" cy="830997"/>
          </a:xfrm>
          <a:prstGeom prst="rect">
            <a:avLst/>
          </a:prstGeom>
        </p:spPr>
        <p:txBody>
          <a:bodyPr wrap="none">
            <a:spAutoFit/>
          </a:bodyPr>
          <a:lstStyle/>
          <a:p>
            <a:r>
              <a:rPr lang="en-US" sz="2400" dirty="0" smtClean="0"/>
              <a:t>The chicken is ready to eat.</a:t>
            </a:r>
            <a:br>
              <a:rPr lang="en-US" sz="2400" dirty="0" smtClean="0"/>
            </a:br>
            <a:endParaRPr lang="en-US" sz="2400" dirty="0" smtClean="0"/>
          </a:p>
        </p:txBody>
      </p:sp>
      <p:sp>
        <p:nvSpPr>
          <p:cNvPr id="3" name="TextBox 2"/>
          <p:cNvSpPr txBox="1"/>
          <p:nvPr/>
        </p:nvSpPr>
        <p:spPr>
          <a:xfrm>
            <a:off x="609600" y="609600"/>
            <a:ext cx="7772400" cy="830997"/>
          </a:xfrm>
          <a:prstGeom prst="rect">
            <a:avLst/>
          </a:prstGeom>
          <a:noFill/>
        </p:spPr>
        <p:txBody>
          <a:bodyPr wrap="square" rtlCol="0">
            <a:spAutoFit/>
          </a:bodyPr>
          <a:lstStyle/>
          <a:p>
            <a:r>
              <a:rPr lang="en-US" sz="4800" dirty="0" smtClean="0"/>
              <a:t>Syntactic Ambiguity</a:t>
            </a:r>
            <a:endParaRPr lang="en-US" sz="4800" dirty="0"/>
          </a:p>
        </p:txBody>
      </p:sp>
      <p:pic>
        <p:nvPicPr>
          <p:cNvPr id="26626" name="Picture 2" descr="http://www.istockphoto.com/file_thumbview_approve/4803404/2/istockphoto_4803404-hungry-chicken.jpg"/>
          <p:cNvPicPr>
            <a:picLocks noChangeAspect="1" noChangeArrowheads="1"/>
          </p:cNvPicPr>
          <p:nvPr/>
        </p:nvPicPr>
        <p:blipFill>
          <a:blip r:embed="rId2"/>
          <a:srcRect/>
          <a:stretch>
            <a:fillRect/>
          </a:stretch>
        </p:blipFill>
        <p:spPr bwMode="auto">
          <a:xfrm>
            <a:off x="228600" y="2362200"/>
            <a:ext cx="4419600" cy="3657600"/>
          </a:xfrm>
          <a:prstGeom prst="rect">
            <a:avLst/>
          </a:prstGeom>
          <a:noFill/>
        </p:spPr>
      </p:pic>
      <p:sp>
        <p:nvSpPr>
          <p:cNvPr id="5" name="Rectangle 4"/>
          <p:cNvSpPr/>
          <p:nvPr/>
        </p:nvSpPr>
        <p:spPr>
          <a:xfrm>
            <a:off x="152400" y="6381690"/>
            <a:ext cx="4572000" cy="400110"/>
          </a:xfrm>
          <a:prstGeom prst="rect">
            <a:avLst/>
          </a:prstGeom>
        </p:spPr>
        <p:txBody>
          <a:bodyPr>
            <a:spAutoFit/>
          </a:bodyPr>
          <a:lstStyle/>
          <a:p>
            <a:r>
              <a:rPr lang="en-US" sz="1000" dirty="0" smtClean="0"/>
              <a:t>http://www.istockphoto.com/file_thumbview_approve/4803404/2/istockphoto_4803404-hungry-chicken.jpg</a:t>
            </a:r>
            <a:endParaRPr lang="en-US" sz="1000" dirty="0"/>
          </a:p>
        </p:txBody>
      </p:sp>
      <p:pic>
        <p:nvPicPr>
          <p:cNvPr id="26628" name="Picture 4" descr="http://www.needofmeats.co.uk/images/imagebank/uploads/Cooked_Chicken_Fillets.jpg"/>
          <p:cNvPicPr>
            <a:picLocks noChangeAspect="1" noChangeArrowheads="1"/>
          </p:cNvPicPr>
          <p:nvPr/>
        </p:nvPicPr>
        <p:blipFill>
          <a:blip r:embed="rId3"/>
          <a:srcRect/>
          <a:stretch>
            <a:fillRect/>
          </a:stretch>
        </p:blipFill>
        <p:spPr bwMode="auto">
          <a:xfrm>
            <a:off x="4648200" y="2743200"/>
            <a:ext cx="4181475" cy="2600325"/>
          </a:xfrm>
          <a:prstGeom prst="rect">
            <a:avLst/>
          </a:prstGeom>
          <a:noFill/>
        </p:spPr>
      </p:pic>
      <p:sp>
        <p:nvSpPr>
          <p:cNvPr id="7" name="Rectangle 6"/>
          <p:cNvSpPr/>
          <p:nvPr/>
        </p:nvSpPr>
        <p:spPr>
          <a:xfrm>
            <a:off x="4572000" y="5715000"/>
            <a:ext cx="4572000" cy="400110"/>
          </a:xfrm>
          <a:prstGeom prst="rect">
            <a:avLst/>
          </a:prstGeom>
        </p:spPr>
        <p:txBody>
          <a:bodyPr>
            <a:spAutoFit/>
          </a:bodyPr>
          <a:lstStyle/>
          <a:p>
            <a:r>
              <a:rPr lang="en-US" sz="1000" dirty="0" smtClean="0"/>
              <a:t>http://www.needofmeats.co.uk/images/imagebank/uploads/Cooked_Chicken_Fillets.jpg</a:t>
            </a:r>
            <a:endParaRPr lang="en-US" sz="1000" dirty="0"/>
          </a:p>
        </p:txBody>
      </p:sp>
      <p:sp>
        <p:nvSpPr>
          <p:cNvPr id="8" name="Oval 7"/>
          <p:cNvSpPr/>
          <p:nvPr/>
        </p:nvSpPr>
        <p:spPr>
          <a:xfrm>
            <a:off x="914400" y="2362200"/>
            <a:ext cx="3733800" cy="4114800"/>
          </a:xfrm>
          <a:prstGeom prst="ellipse">
            <a:avLst/>
          </a:prstGeom>
          <a:noFill/>
          <a:ln w="762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20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fade">
                                      <p:cBhvr>
                                        <p:cTn id="12" dur="2000"/>
                                        <p:tgtEl>
                                          <p:spTgt spid="266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1752600"/>
            <a:ext cx="8610600" cy="461665"/>
          </a:xfrm>
          <a:prstGeom prst="rect">
            <a:avLst/>
          </a:prstGeom>
          <a:noFill/>
        </p:spPr>
        <p:txBody>
          <a:bodyPr wrap="square" rtlCol="0">
            <a:spAutoFit/>
          </a:bodyPr>
          <a:lstStyle/>
          <a:p>
            <a:r>
              <a:rPr lang="en-US" sz="2400" dirty="0" smtClean="0"/>
              <a:t>    A panda walks into a restaurant and eats shoots and leaves.  </a:t>
            </a:r>
            <a:endParaRPr lang="en-US" sz="2400" dirty="0"/>
          </a:p>
        </p:txBody>
      </p:sp>
      <p:sp>
        <p:nvSpPr>
          <p:cNvPr id="3" name="TextBox 2"/>
          <p:cNvSpPr txBox="1"/>
          <p:nvPr/>
        </p:nvSpPr>
        <p:spPr>
          <a:xfrm>
            <a:off x="609600" y="609600"/>
            <a:ext cx="7772400" cy="830997"/>
          </a:xfrm>
          <a:prstGeom prst="rect">
            <a:avLst/>
          </a:prstGeom>
          <a:noFill/>
        </p:spPr>
        <p:txBody>
          <a:bodyPr wrap="square" rtlCol="0">
            <a:spAutoFit/>
          </a:bodyPr>
          <a:lstStyle/>
          <a:p>
            <a:r>
              <a:rPr lang="en-US" sz="4800" dirty="0" smtClean="0"/>
              <a:t>Syntactic/Semantic Ambiguity</a:t>
            </a:r>
            <a:endParaRPr lang="en-US" sz="4800" dirty="0"/>
          </a:p>
        </p:txBody>
      </p:sp>
      <p:pic>
        <p:nvPicPr>
          <p:cNvPr id="1026" name="Picture 2" descr="http://www.mammalz.com/UserFiles/2007/5/25/panda_eating_3370_473.jpg"/>
          <p:cNvPicPr>
            <a:picLocks noChangeAspect="1" noChangeArrowheads="1"/>
          </p:cNvPicPr>
          <p:nvPr/>
        </p:nvPicPr>
        <p:blipFill>
          <a:blip r:embed="rId2"/>
          <a:srcRect/>
          <a:stretch>
            <a:fillRect/>
          </a:stretch>
        </p:blipFill>
        <p:spPr bwMode="auto">
          <a:xfrm>
            <a:off x="790575" y="2438400"/>
            <a:ext cx="3171825" cy="4114800"/>
          </a:xfrm>
          <a:prstGeom prst="rect">
            <a:avLst/>
          </a:prstGeom>
          <a:noFill/>
        </p:spPr>
      </p:pic>
      <p:sp>
        <p:nvSpPr>
          <p:cNvPr id="5" name="Rectangle 4"/>
          <p:cNvSpPr/>
          <p:nvPr/>
        </p:nvSpPr>
        <p:spPr>
          <a:xfrm>
            <a:off x="762000" y="6153090"/>
            <a:ext cx="3124200" cy="400110"/>
          </a:xfrm>
          <a:prstGeom prst="rect">
            <a:avLst/>
          </a:prstGeom>
        </p:spPr>
        <p:txBody>
          <a:bodyPr wrap="square">
            <a:spAutoFit/>
          </a:bodyPr>
          <a:lstStyle/>
          <a:p>
            <a:r>
              <a:rPr lang="en-US" sz="1000" dirty="0" smtClean="0">
                <a:solidFill>
                  <a:schemeClr val="bg1"/>
                </a:solidFill>
              </a:rPr>
              <a:t>http://www.mammalz.com/UserFiles/2007/5/25/panda_eating_3370_473.jpg</a:t>
            </a:r>
            <a:endParaRPr lang="en-US" sz="1000" dirty="0">
              <a:solidFill>
                <a:schemeClr val="bg1"/>
              </a:solidFill>
            </a:endParaRPr>
          </a:p>
        </p:txBody>
      </p:sp>
      <p:pic>
        <p:nvPicPr>
          <p:cNvPr id="1028" name="Picture 4" descr="http://bayimg.com/image/ganlhaabl.jpg"/>
          <p:cNvPicPr>
            <a:picLocks noChangeAspect="1" noChangeArrowheads="1"/>
          </p:cNvPicPr>
          <p:nvPr/>
        </p:nvPicPr>
        <p:blipFill>
          <a:blip r:embed="rId3"/>
          <a:srcRect/>
          <a:stretch>
            <a:fillRect/>
          </a:stretch>
        </p:blipFill>
        <p:spPr bwMode="auto">
          <a:xfrm>
            <a:off x="4571999" y="2438400"/>
            <a:ext cx="3872753" cy="4114800"/>
          </a:xfrm>
          <a:prstGeom prst="rect">
            <a:avLst/>
          </a:prstGeom>
          <a:noFill/>
        </p:spPr>
      </p:pic>
      <p:sp>
        <p:nvSpPr>
          <p:cNvPr id="7" name="Rectangle 6"/>
          <p:cNvSpPr/>
          <p:nvPr/>
        </p:nvSpPr>
        <p:spPr>
          <a:xfrm>
            <a:off x="4572000" y="6306979"/>
            <a:ext cx="2284600" cy="246221"/>
          </a:xfrm>
          <a:prstGeom prst="rect">
            <a:avLst/>
          </a:prstGeom>
        </p:spPr>
        <p:txBody>
          <a:bodyPr wrap="none">
            <a:spAutoFit/>
          </a:bodyPr>
          <a:lstStyle/>
          <a:p>
            <a:r>
              <a:rPr lang="en-US" sz="1000" dirty="0" smtClean="0">
                <a:solidFill>
                  <a:schemeClr val="bg1"/>
                </a:solidFill>
              </a:rPr>
              <a:t>http://bayimg.com/image/ganlhaabl.jpg</a:t>
            </a:r>
            <a:endParaRPr lang="en-US" sz="1000" dirty="0">
              <a:solidFill>
                <a:schemeClr val="bg1"/>
              </a:solidFill>
            </a:endParaRPr>
          </a:p>
        </p:txBody>
      </p:sp>
      <p:sp>
        <p:nvSpPr>
          <p:cNvPr id="8" name="TextBox 7"/>
          <p:cNvSpPr txBox="1"/>
          <p:nvPr/>
        </p:nvSpPr>
        <p:spPr>
          <a:xfrm>
            <a:off x="6781800" y="6488668"/>
            <a:ext cx="2362200" cy="369332"/>
          </a:xfrm>
          <a:prstGeom prst="rect">
            <a:avLst/>
          </a:prstGeom>
          <a:noFill/>
        </p:spPr>
        <p:txBody>
          <a:bodyPr wrap="square" rtlCol="0">
            <a:spAutoFit/>
          </a:bodyPr>
          <a:lstStyle/>
          <a:p>
            <a:r>
              <a:rPr lang="en-US" dirty="0" smtClean="0"/>
              <a:t>Time for Worksheet </a:t>
            </a:r>
            <a:r>
              <a:rPr lang="en-US" dirty="0" smtClean="0"/>
              <a:t>D!</a:t>
            </a:r>
            <a:endParaRPr lang="en-US" dirty="0"/>
          </a:p>
        </p:txBody>
      </p:sp>
      <p:sp>
        <p:nvSpPr>
          <p:cNvPr id="9" name="Oval 8"/>
          <p:cNvSpPr/>
          <p:nvPr/>
        </p:nvSpPr>
        <p:spPr>
          <a:xfrm>
            <a:off x="4495800" y="2286000"/>
            <a:ext cx="3962400" cy="4419600"/>
          </a:xfrm>
          <a:prstGeom prst="ellipse">
            <a:avLst/>
          </a:prstGeom>
          <a:noFill/>
          <a:ln w="76200">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20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additive="base">
                                        <p:cTn id="22"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0"/>
            <a:ext cx="6248400" cy="1569660"/>
          </a:xfrm>
          <a:prstGeom prst="rect">
            <a:avLst/>
          </a:prstGeom>
          <a:noFill/>
        </p:spPr>
        <p:txBody>
          <a:bodyPr wrap="square" rtlCol="0">
            <a:spAutoFit/>
          </a:bodyPr>
          <a:lstStyle/>
          <a:p>
            <a:r>
              <a:rPr lang="en-US" sz="4800" dirty="0" smtClean="0"/>
              <a:t>Newspaper Headlines = Ambiguous Headlines</a:t>
            </a:r>
            <a:endParaRPr lang="en-US" sz="4800" dirty="0"/>
          </a:p>
        </p:txBody>
      </p:sp>
      <p:sp>
        <p:nvSpPr>
          <p:cNvPr id="3" name="TextBox 2"/>
          <p:cNvSpPr txBox="1"/>
          <p:nvPr/>
        </p:nvSpPr>
        <p:spPr>
          <a:xfrm>
            <a:off x="457200" y="1828800"/>
            <a:ext cx="7467600" cy="1384995"/>
          </a:xfrm>
          <a:prstGeom prst="rect">
            <a:avLst/>
          </a:prstGeom>
          <a:noFill/>
        </p:spPr>
        <p:txBody>
          <a:bodyPr wrap="square" rtlCol="0">
            <a:spAutoFit/>
          </a:bodyPr>
          <a:lstStyle/>
          <a:p>
            <a:r>
              <a:rPr lang="en-US" sz="2800" dirty="0" smtClean="0"/>
              <a:t>- When writing newspaper headlines, many times an editor will write incomplete sentences in order to save space on the page.</a:t>
            </a:r>
            <a:endParaRPr lang="en-US" sz="2800" dirty="0"/>
          </a:p>
        </p:txBody>
      </p:sp>
      <p:sp>
        <p:nvSpPr>
          <p:cNvPr id="4" name="Rectangle 3"/>
          <p:cNvSpPr/>
          <p:nvPr/>
        </p:nvSpPr>
        <p:spPr>
          <a:xfrm>
            <a:off x="1066800" y="3429000"/>
            <a:ext cx="7467600" cy="3231654"/>
          </a:xfrm>
          <a:prstGeom prst="rect">
            <a:avLst/>
          </a:prstGeom>
        </p:spPr>
        <p:txBody>
          <a:bodyPr wrap="square">
            <a:spAutoFit/>
          </a:bodyPr>
          <a:lstStyle/>
          <a:p>
            <a:r>
              <a:rPr lang="en-US" sz="3600" dirty="0" smtClean="0"/>
              <a:t>Examples</a:t>
            </a:r>
            <a:r>
              <a:rPr lang="en-US" sz="3600" dirty="0" smtClean="0"/>
              <a:t>:</a:t>
            </a:r>
          </a:p>
          <a:p>
            <a:endParaRPr lang="en-US" sz="2400" dirty="0" smtClean="0"/>
          </a:p>
          <a:p>
            <a:r>
              <a:rPr lang="en-US" sz="2400" dirty="0" smtClean="0"/>
              <a:t>   - </a:t>
            </a:r>
            <a:r>
              <a:rPr lang="en-US" sz="2400" u="sng" dirty="0" smtClean="0"/>
              <a:t>Eye </a:t>
            </a:r>
            <a:r>
              <a:rPr lang="en-US" sz="2400" u="sng" dirty="0" smtClean="0"/>
              <a:t>Drops Off the </a:t>
            </a:r>
            <a:r>
              <a:rPr lang="en-US" sz="2400" u="sng" dirty="0" smtClean="0"/>
              <a:t>Shelf </a:t>
            </a:r>
            <a:r>
              <a:rPr lang="en-US" sz="2400" dirty="0" smtClean="0"/>
              <a:t>= “Eye drops are available to be bought off of the shelf”</a:t>
            </a:r>
          </a:p>
          <a:p>
            <a:endParaRPr lang="en-US" sz="2400" dirty="0" smtClean="0"/>
          </a:p>
          <a:p>
            <a:r>
              <a:rPr lang="en-US" sz="2400" dirty="0" smtClean="0"/>
              <a:t> </a:t>
            </a:r>
            <a:r>
              <a:rPr lang="en-US" sz="2400" dirty="0" smtClean="0"/>
              <a:t>  -</a:t>
            </a:r>
            <a:r>
              <a:rPr lang="en-US" sz="2400" u="sng" dirty="0" smtClean="0"/>
              <a:t>Miners refuse to work after death </a:t>
            </a:r>
            <a:r>
              <a:rPr lang="en-US" sz="2400" dirty="0" smtClean="0"/>
              <a:t>= “Miner’s refuse to work after the death of a co-worker.”</a:t>
            </a:r>
          </a:p>
          <a:p>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856357"/>
            <a:ext cx="91440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lang="en-US" sz="2400" b="1" dirty="0" smtClean="0">
                <a:latin typeface="Times New Roman" pitchFamily="18" charset="0"/>
                <a:ea typeface="Calibri" pitchFamily="34" charset="0"/>
                <a:cs typeface="Times New Roman" pitchFamily="18" charset="0"/>
              </a:rPr>
              <a:t>Students Will Be Able To:</a:t>
            </a:r>
            <a:endPar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recognize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and use adjectival suffixes to make adjectives out of nouns.</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identify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homonymy.</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identify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jokes (puns) made by taking advantage of homonymy</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recognize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and understand a list of idiomatic expressions.</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identify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jokes made from the idiomatic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expressions.</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]recognize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syntactic ambiguity and by doing so have a better command of word roles</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identify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jokes made by taking advantage of syntactic ambiguity.</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use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vocabulary: </a:t>
            </a:r>
            <a:r>
              <a:rPr kumimoji="0" lang="en-US" sz="240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ridiculous, ludicrous, outrageous, preposterous, syntactic ambiguity, lexical ambiguity, homonymy, </a:t>
            </a:r>
            <a:r>
              <a:rPr kumimoji="0" lang="en-US" sz="240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puns</a:t>
            </a:r>
          </a:p>
          <a:p>
            <a:pPr marL="0" marR="0" lvl="0" indent="0" algn="l" defTabSz="914400" rtl="0" eaLnBrk="0" fontAlgn="base" latinLnBrk="0" hangingPunct="0">
              <a:lnSpc>
                <a:spcPct val="100000"/>
              </a:lnSpc>
              <a:spcBef>
                <a:spcPct val="0"/>
              </a:spcBef>
              <a:spcAft>
                <a:spcPct val="0"/>
              </a:spcAft>
              <a:buClrTx/>
              <a:buSzTx/>
              <a:buFontTx/>
              <a:buChar char="•"/>
              <a:tabLst/>
            </a:pPr>
            <a:r>
              <a:rPr lang="en-US" sz="2400" dirty="0" smtClean="0">
                <a:latin typeface="Times New Roman" pitchFamily="18" charset="0"/>
                <a:cs typeface="Times New Roman" pitchFamily="18" charset="0"/>
              </a:rPr>
              <a:t>Recognize ‘what’ and ‘who’ as subjects.</a:t>
            </a:r>
          </a:p>
          <a:p>
            <a:pPr marL="0" marR="0" lvl="0" indent="0" algn="l" defTabSz="914400" rtl="0" eaLnBrk="0" fontAlgn="base" latinLnBrk="0" hangingPunct="0">
              <a:lnSpc>
                <a:spcPct val="100000"/>
              </a:lnSpc>
              <a:spcBef>
                <a:spcPct val="0"/>
              </a:spcBef>
              <a:spcAft>
                <a:spcPct val="0"/>
              </a:spcAft>
              <a:buClrTx/>
              <a:buSzTx/>
              <a:buFontTx/>
              <a:buChar char="•"/>
              <a:tabLst/>
            </a:pPr>
            <a:r>
              <a:rPr lang="en-US" sz="2400" dirty="0" smtClean="0">
                <a:latin typeface="Times New Roman" pitchFamily="18" charset="0"/>
                <a:cs typeface="Times New Roman" pitchFamily="18" charset="0"/>
              </a:rPr>
              <a:t>Understand Abbot and Costello’s “Whose on First”</a:t>
            </a:r>
          </a:p>
          <a:p>
            <a:pPr marL="0" marR="0" lvl="0" indent="0" algn="l" defTabSz="914400" rtl="0" eaLnBrk="0" fontAlgn="base" latinLnBrk="0" hangingPunct="0">
              <a:lnSpc>
                <a:spcPct val="100000"/>
              </a:lnSpc>
              <a:spcBef>
                <a:spcPct val="0"/>
              </a:spcBef>
              <a:spcAft>
                <a:spcPct val="0"/>
              </a:spcAft>
              <a:buClrTx/>
              <a:buSzTx/>
              <a:buFontTx/>
              <a:buChar char="•"/>
              <a:tabLst/>
            </a:pPr>
            <a:r>
              <a:rPr lang="en-US" sz="2400" dirty="0" smtClean="0">
                <a:latin typeface="Times New Roman" pitchFamily="18" charset="0"/>
                <a:cs typeface="Times New Roman" pitchFamily="18" charset="0"/>
              </a:rPr>
              <a:t>Answer questions about ambiguity from the listening “</a:t>
            </a:r>
            <a:r>
              <a:rPr lang="en-US" sz="2400" dirty="0" err="1" smtClean="0">
                <a:latin typeface="Times New Roman" pitchFamily="18" charset="0"/>
                <a:cs typeface="Times New Roman" pitchFamily="18" charset="0"/>
              </a:rPr>
              <a:t>Hu’s</a:t>
            </a:r>
            <a:r>
              <a:rPr lang="en-US" sz="2400" dirty="0" smtClean="0">
                <a:latin typeface="Times New Roman" pitchFamily="18" charset="0"/>
                <a:cs typeface="Times New Roman" pitchFamily="18" charset="0"/>
              </a:rPr>
              <a:t> the leader of China?”</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sz="2400" i="0" u="none" strike="noStrike" cap="none" normalizeH="0" baseline="0" dirty="0" smtClean="0">
              <a:ln>
                <a:noFill/>
              </a:ln>
              <a:solidFill>
                <a:schemeClr val="tx1"/>
              </a:solidFill>
              <a:effectLst/>
              <a:latin typeface="Arial" pitchFamily="34" charset="0"/>
            </a:endParaRPr>
          </a:p>
        </p:txBody>
      </p:sp>
      <p:sp>
        <p:nvSpPr>
          <p:cNvPr id="5" name="TextBox 4"/>
          <p:cNvSpPr txBox="1"/>
          <p:nvPr/>
        </p:nvSpPr>
        <p:spPr>
          <a:xfrm>
            <a:off x="2286000" y="144959"/>
            <a:ext cx="6248400" cy="769441"/>
          </a:xfrm>
          <a:prstGeom prst="rect">
            <a:avLst/>
          </a:prstGeom>
          <a:noFill/>
        </p:spPr>
        <p:txBody>
          <a:bodyPr wrap="square" rtlCol="0">
            <a:spAutoFit/>
          </a:bodyPr>
          <a:lstStyle/>
          <a:p>
            <a:r>
              <a:rPr lang="en-US" sz="4400" dirty="0" smtClean="0"/>
              <a:t>Course Objectives</a:t>
            </a:r>
            <a:endParaRPr lang="en-US" sz="4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76200" y="1676400"/>
            <a:ext cx="9045615"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Directions:  </a:t>
            </a:r>
            <a:r>
              <a:rPr kumimoji="0" lang="en-US" sz="28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Some students have pictures while others have ambiguous headlines.  Students with pictures must move about the room until they find the two students who are holding headlines relevant to each of their pictures.  Students with pictures are not allowed to show their pictures but must describe them to other students.  Students with headlines are not allowed to share their headline with other students unless they believe that that student’s picture pertains to their headline.</a:t>
            </a:r>
            <a:endParaRPr kumimoji="0" lang="en-US" sz="2800" i="0" u="none" strike="noStrike" cap="none" normalizeH="0" baseline="0" dirty="0" smtClean="0">
              <a:ln>
                <a:noFill/>
              </a:ln>
              <a:solidFill>
                <a:schemeClr val="tx1"/>
              </a:solidFill>
              <a:effectLst/>
              <a:latin typeface="Arial" pitchFamily="34" charset="0"/>
            </a:endParaRPr>
          </a:p>
        </p:txBody>
      </p:sp>
      <p:sp>
        <p:nvSpPr>
          <p:cNvPr id="3" name="TextBox 2"/>
          <p:cNvSpPr txBox="1"/>
          <p:nvPr/>
        </p:nvSpPr>
        <p:spPr>
          <a:xfrm>
            <a:off x="1295400" y="221159"/>
            <a:ext cx="6477000" cy="830997"/>
          </a:xfrm>
          <a:prstGeom prst="rect">
            <a:avLst/>
          </a:prstGeom>
          <a:noFill/>
        </p:spPr>
        <p:txBody>
          <a:bodyPr wrap="square" rtlCol="0">
            <a:spAutoFit/>
          </a:bodyPr>
          <a:lstStyle/>
          <a:p>
            <a:r>
              <a:rPr lang="en-US" sz="4800" dirty="0" smtClean="0"/>
              <a:t>Worksheet </a:t>
            </a:r>
            <a:r>
              <a:rPr lang="en-US" sz="4800" dirty="0" smtClean="0"/>
              <a:t>D </a:t>
            </a:r>
            <a:r>
              <a:rPr lang="en-US" sz="4800" dirty="0" smtClean="0"/>
              <a:t>– Directions</a:t>
            </a:r>
            <a:endParaRPr lang="en-US" sz="4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1752600"/>
            <a:ext cx="8610600" cy="461665"/>
          </a:xfrm>
          <a:prstGeom prst="rect">
            <a:avLst/>
          </a:prstGeom>
          <a:noFill/>
        </p:spPr>
        <p:txBody>
          <a:bodyPr wrap="square" rtlCol="0">
            <a:spAutoFit/>
          </a:bodyPr>
          <a:lstStyle/>
          <a:p>
            <a:r>
              <a:rPr lang="en-US" sz="2400" dirty="0" smtClean="0"/>
              <a:t>    A panda walks into a restaurant and eats shoots and leaves.  </a:t>
            </a:r>
            <a:endParaRPr lang="en-US" sz="2400" dirty="0"/>
          </a:p>
        </p:txBody>
      </p:sp>
      <p:sp>
        <p:nvSpPr>
          <p:cNvPr id="3" name="TextBox 2"/>
          <p:cNvSpPr txBox="1"/>
          <p:nvPr/>
        </p:nvSpPr>
        <p:spPr>
          <a:xfrm>
            <a:off x="1371600" y="381000"/>
            <a:ext cx="6781800" cy="830997"/>
          </a:xfrm>
          <a:prstGeom prst="rect">
            <a:avLst/>
          </a:prstGeom>
          <a:noFill/>
        </p:spPr>
        <p:txBody>
          <a:bodyPr wrap="square" rtlCol="0">
            <a:spAutoFit/>
          </a:bodyPr>
          <a:lstStyle/>
          <a:p>
            <a:r>
              <a:rPr lang="en-US" sz="4800" dirty="0" smtClean="0"/>
              <a:t>Worksheet </a:t>
            </a:r>
            <a:r>
              <a:rPr lang="en-US" sz="4800" dirty="0" smtClean="0"/>
              <a:t>D </a:t>
            </a:r>
            <a:r>
              <a:rPr lang="en-US" sz="4800" dirty="0" smtClean="0"/>
              <a:t>- Example</a:t>
            </a:r>
            <a:endParaRPr lang="en-US" sz="4800" dirty="0"/>
          </a:p>
        </p:txBody>
      </p:sp>
      <p:sp>
        <p:nvSpPr>
          <p:cNvPr id="5" name="Rectangle 4"/>
          <p:cNvSpPr/>
          <p:nvPr/>
        </p:nvSpPr>
        <p:spPr>
          <a:xfrm>
            <a:off x="762000" y="6153090"/>
            <a:ext cx="3124200" cy="400110"/>
          </a:xfrm>
          <a:prstGeom prst="rect">
            <a:avLst/>
          </a:prstGeom>
        </p:spPr>
        <p:txBody>
          <a:bodyPr wrap="square">
            <a:spAutoFit/>
          </a:bodyPr>
          <a:lstStyle/>
          <a:p>
            <a:r>
              <a:rPr lang="en-US" sz="1000" dirty="0" smtClean="0">
                <a:solidFill>
                  <a:schemeClr val="bg1"/>
                </a:solidFill>
              </a:rPr>
              <a:t>http://www.mammalz.com/UserFiles/2007/5/25/panda_eating_3370_473.jpg</a:t>
            </a:r>
            <a:endParaRPr lang="en-US" sz="1000" dirty="0">
              <a:solidFill>
                <a:schemeClr val="bg1"/>
              </a:solidFill>
            </a:endParaRPr>
          </a:p>
        </p:txBody>
      </p:sp>
      <p:pic>
        <p:nvPicPr>
          <p:cNvPr id="1028" name="Picture 4" descr="http://bayimg.com/image/ganlhaabl.jpg"/>
          <p:cNvPicPr>
            <a:picLocks noChangeAspect="1" noChangeArrowheads="1"/>
          </p:cNvPicPr>
          <p:nvPr/>
        </p:nvPicPr>
        <p:blipFill>
          <a:blip r:embed="rId2"/>
          <a:srcRect/>
          <a:stretch>
            <a:fillRect/>
          </a:stretch>
        </p:blipFill>
        <p:spPr bwMode="auto">
          <a:xfrm>
            <a:off x="4571999" y="2438400"/>
            <a:ext cx="3872753" cy="4114800"/>
          </a:xfrm>
          <a:prstGeom prst="rect">
            <a:avLst/>
          </a:prstGeom>
          <a:noFill/>
        </p:spPr>
      </p:pic>
      <p:sp>
        <p:nvSpPr>
          <p:cNvPr id="7" name="Rectangle 6"/>
          <p:cNvSpPr/>
          <p:nvPr/>
        </p:nvSpPr>
        <p:spPr>
          <a:xfrm>
            <a:off x="4572000" y="6306979"/>
            <a:ext cx="2284600" cy="246221"/>
          </a:xfrm>
          <a:prstGeom prst="rect">
            <a:avLst/>
          </a:prstGeom>
        </p:spPr>
        <p:txBody>
          <a:bodyPr wrap="none">
            <a:spAutoFit/>
          </a:bodyPr>
          <a:lstStyle/>
          <a:p>
            <a:r>
              <a:rPr lang="en-US" sz="1000" dirty="0" smtClean="0">
                <a:solidFill>
                  <a:schemeClr val="bg1"/>
                </a:solidFill>
              </a:rPr>
              <a:t>http://bayimg.com/image/ganlhaabl.jpg</a:t>
            </a:r>
            <a:endParaRPr lang="en-US" sz="1000" dirty="0">
              <a:solidFill>
                <a:schemeClr val="bg1"/>
              </a:solidFill>
            </a:endParaRPr>
          </a:p>
        </p:txBody>
      </p:sp>
      <p:sp>
        <p:nvSpPr>
          <p:cNvPr id="8" name="TextBox 7"/>
          <p:cNvSpPr txBox="1"/>
          <p:nvPr/>
        </p:nvSpPr>
        <p:spPr>
          <a:xfrm>
            <a:off x="6781800" y="6488668"/>
            <a:ext cx="2362200" cy="369332"/>
          </a:xfrm>
          <a:prstGeom prst="rect">
            <a:avLst/>
          </a:prstGeom>
          <a:noFill/>
        </p:spPr>
        <p:txBody>
          <a:bodyPr wrap="square" rtlCol="0">
            <a:spAutoFit/>
          </a:bodyPr>
          <a:lstStyle/>
          <a:p>
            <a:r>
              <a:rPr lang="en-US" dirty="0" smtClean="0"/>
              <a:t>Time for Worksheet E!</a:t>
            </a:r>
            <a:endParaRPr lang="en-US" dirty="0"/>
          </a:p>
        </p:txBody>
      </p:sp>
      <p:sp>
        <p:nvSpPr>
          <p:cNvPr id="9" name="Oval 8"/>
          <p:cNvSpPr/>
          <p:nvPr/>
        </p:nvSpPr>
        <p:spPr>
          <a:xfrm>
            <a:off x="4495800" y="2286000"/>
            <a:ext cx="3962400" cy="4419600"/>
          </a:xfrm>
          <a:prstGeom prst="ellipse">
            <a:avLst/>
          </a:prstGeom>
          <a:noFill/>
          <a:ln w="76200">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10" name="Picture 4" descr="http://www.needofmeats.co.uk/images/imagebank/uploads/Cooked_Chicken_Fillets.jpg"/>
          <p:cNvPicPr>
            <a:picLocks noChangeAspect="1" noChangeArrowheads="1"/>
          </p:cNvPicPr>
          <p:nvPr/>
        </p:nvPicPr>
        <p:blipFill>
          <a:blip r:embed="rId3"/>
          <a:srcRect/>
          <a:stretch>
            <a:fillRect/>
          </a:stretch>
        </p:blipFill>
        <p:spPr bwMode="auto">
          <a:xfrm>
            <a:off x="0" y="2800290"/>
            <a:ext cx="4181475" cy="2600325"/>
          </a:xfrm>
          <a:prstGeom prst="rect">
            <a:avLst/>
          </a:prstGeom>
          <a:noFill/>
        </p:spPr>
      </p:pic>
      <p:sp>
        <p:nvSpPr>
          <p:cNvPr id="11" name="Rectangle 10"/>
          <p:cNvSpPr/>
          <p:nvPr/>
        </p:nvSpPr>
        <p:spPr>
          <a:xfrm>
            <a:off x="-76200" y="5772090"/>
            <a:ext cx="4572000" cy="400110"/>
          </a:xfrm>
          <a:prstGeom prst="rect">
            <a:avLst/>
          </a:prstGeom>
        </p:spPr>
        <p:txBody>
          <a:bodyPr>
            <a:spAutoFit/>
          </a:bodyPr>
          <a:lstStyle/>
          <a:p>
            <a:r>
              <a:rPr lang="en-US" sz="1000" dirty="0" smtClean="0"/>
              <a:t>http://www.needofmeats.co.uk/images/imagebank/uploads/Cooked_Chicken_Fillets.jpg</a:t>
            </a:r>
            <a:endParaRPr 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04800"/>
            <a:ext cx="8229600" cy="830997"/>
          </a:xfrm>
          <a:prstGeom prst="rect">
            <a:avLst/>
          </a:prstGeom>
          <a:noFill/>
        </p:spPr>
        <p:txBody>
          <a:bodyPr wrap="square" rtlCol="0">
            <a:spAutoFit/>
          </a:bodyPr>
          <a:lstStyle/>
          <a:p>
            <a:r>
              <a:rPr lang="en-US" sz="4800" dirty="0" smtClean="0"/>
              <a:t>The Role of What and Who</a:t>
            </a:r>
            <a:endParaRPr lang="en-US" sz="4800" dirty="0"/>
          </a:p>
        </p:txBody>
      </p:sp>
      <p:sp>
        <p:nvSpPr>
          <p:cNvPr id="3" name="TextBox 2"/>
          <p:cNvSpPr txBox="1"/>
          <p:nvPr/>
        </p:nvSpPr>
        <p:spPr>
          <a:xfrm>
            <a:off x="762000" y="1295400"/>
            <a:ext cx="7315200" cy="954107"/>
          </a:xfrm>
          <a:prstGeom prst="rect">
            <a:avLst/>
          </a:prstGeom>
          <a:noFill/>
        </p:spPr>
        <p:txBody>
          <a:bodyPr wrap="square" rtlCol="0">
            <a:spAutoFit/>
          </a:bodyPr>
          <a:lstStyle/>
          <a:p>
            <a:r>
              <a:rPr lang="en-US" sz="2800" dirty="0" smtClean="0"/>
              <a:t>-Unlike why, where, and how </a:t>
            </a:r>
            <a:r>
              <a:rPr lang="en-US" sz="2800" b="1" dirty="0" smtClean="0"/>
              <a:t>who, what, </a:t>
            </a:r>
            <a:r>
              <a:rPr lang="en-US" sz="2800" dirty="0" smtClean="0"/>
              <a:t>can serve as the subject of a sentence.</a:t>
            </a:r>
            <a:endParaRPr lang="en-US" sz="2800" dirty="0"/>
          </a:p>
        </p:txBody>
      </p:sp>
      <p:sp>
        <p:nvSpPr>
          <p:cNvPr id="4" name="TextBox 3"/>
          <p:cNvSpPr txBox="1"/>
          <p:nvPr/>
        </p:nvSpPr>
        <p:spPr>
          <a:xfrm>
            <a:off x="0" y="2362200"/>
            <a:ext cx="9144000" cy="4093428"/>
          </a:xfrm>
          <a:prstGeom prst="rect">
            <a:avLst/>
          </a:prstGeom>
          <a:noFill/>
        </p:spPr>
        <p:txBody>
          <a:bodyPr wrap="square" rtlCol="0">
            <a:spAutoFit/>
          </a:bodyPr>
          <a:lstStyle/>
          <a:p>
            <a:r>
              <a:rPr lang="en-US" sz="3600" dirty="0" smtClean="0"/>
              <a:t>Examples:</a:t>
            </a:r>
          </a:p>
          <a:p>
            <a:r>
              <a:rPr lang="en-US" sz="2800" dirty="0" smtClean="0"/>
              <a:t>Q. </a:t>
            </a:r>
            <a:r>
              <a:rPr lang="en-US" sz="2800" b="1" dirty="0" smtClean="0"/>
              <a:t>Who </a:t>
            </a:r>
            <a:r>
              <a:rPr lang="en-US" sz="2800" u="sng" dirty="0" smtClean="0"/>
              <a:t>stole</a:t>
            </a:r>
            <a:r>
              <a:rPr lang="en-US" sz="2800" dirty="0" smtClean="0"/>
              <a:t> </a:t>
            </a:r>
            <a:r>
              <a:rPr lang="en-US" sz="2800" dirty="0" smtClean="0"/>
              <a:t>my car?          A. </a:t>
            </a:r>
            <a:r>
              <a:rPr lang="en-US" sz="2800" b="1" dirty="0" smtClean="0"/>
              <a:t>Who</a:t>
            </a:r>
            <a:r>
              <a:rPr lang="en-US" sz="2800" dirty="0" smtClean="0"/>
              <a:t> did it </a:t>
            </a:r>
            <a:r>
              <a:rPr lang="en-US" sz="2800" u="sng" dirty="0" smtClean="0"/>
              <a:t>should be </a:t>
            </a:r>
            <a:r>
              <a:rPr lang="en-US" sz="2800" dirty="0" smtClean="0"/>
              <a:t>obvious. </a:t>
            </a:r>
          </a:p>
          <a:p>
            <a:r>
              <a:rPr lang="en-US" sz="2800" dirty="0" smtClean="0"/>
              <a:t>Q. </a:t>
            </a:r>
            <a:r>
              <a:rPr lang="en-US" sz="2800" b="1" dirty="0" smtClean="0"/>
              <a:t>What </a:t>
            </a:r>
            <a:r>
              <a:rPr lang="en-US" sz="2800" u="sng" dirty="0" smtClean="0"/>
              <a:t>happened</a:t>
            </a:r>
            <a:r>
              <a:rPr lang="en-US" sz="2800" dirty="0" smtClean="0"/>
              <a:t>?</a:t>
            </a:r>
            <a:r>
              <a:rPr lang="en-US" sz="2800" b="1" dirty="0" smtClean="0"/>
              <a:t>            </a:t>
            </a:r>
            <a:r>
              <a:rPr lang="en-US" sz="2800" dirty="0" smtClean="0"/>
              <a:t>A. </a:t>
            </a:r>
            <a:r>
              <a:rPr lang="en-US" sz="2800" b="1" dirty="0" smtClean="0"/>
              <a:t>What happened </a:t>
            </a:r>
            <a:r>
              <a:rPr lang="en-US" sz="2800" u="sng" dirty="0" smtClean="0"/>
              <a:t>is</a:t>
            </a:r>
            <a:r>
              <a:rPr lang="en-US" sz="2800" dirty="0" smtClean="0"/>
              <a:t> regrettable.</a:t>
            </a:r>
          </a:p>
          <a:p>
            <a:r>
              <a:rPr lang="en-US" sz="2800" b="1" dirty="0" smtClean="0"/>
              <a:t>                                **</a:t>
            </a:r>
            <a:r>
              <a:rPr lang="en-US" sz="2800" i="1" dirty="0" smtClean="0"/>
              <a:t>Unlike**</a:t>
            </a:r>
          </a:p>
          <a:p>
            <a:r>
              <a:rPr lang="en-US" sz="2800" dirty="0" smtClean="0"/>
              <a:t>Q. Where </a:t>
            </a:r>
            <a:r>
              <a:rPr lang="en-US" sz="2800" u="sng" dirty="0" smtClean="0"/>
              <a:t>are</a:t>
            </a:r>
            <a:r>
              <a:rPr lang="en-US" sz="2800" dirty="0" smtClean="0"/>
              <a:t> </a:t>
            </a:r>
            <a:r>
              <a:rPr lang="en-US" sz="2800" b="1" dirty="0" smtClean="0"/>
              <a:t>your favorite stores</a:t>
            </a:r>
            <a:r>
              <a:rPr lang="en-US" sz="2800" dirty="0" smtClean="0"/>
              <a:t>?      A. Where I like to go </a:t>
            </a:r>
            <a:r>
              <a:rPr lang="en-US" sz="2800" u="sng" dirty="0" smtClean="0"/>
              <a:t>is</a:t>
            </a:r>
            <a:r>
              <a:rPr lang="en-US" sz="2800" dirty="0" smtClean="0"/>
              <a:t> </a:t>
            </a:r>
            <a:r>
              <a:rPr lang="en-US" sz="2800" b="1" dirty="0" smtClean="0"/>
              <a:t>Meijer</a:t>
            </a:r>
            <a:r>
              <a:rPr lang="en-US" sz="2800" dirty="0" smtClean="0"/>
              <a:t>.</a:t>
            </a:r>
            <a:endParaRPr lang="en-US" sz="2800" dirty="0" smtClean="0"/>
          </a:p>
          <a:p>
            <a:r>
              <a:rPr lang="en-US" sz="2800" dirty="0" smtClean="0"/>
              <a:t>Q. Why </a:t>
            </a:r>
            <a:r>
              <a:rPr lang="en-US" sz="2800" u="sng" dirty="0" smtClean="0"/>
              <a:t>does</a:t>
            </a:r>
            <a:r>
              <a:rPr lang="en-US" sz="2800" dirty="0" smtClean="0"/>
              <a:t> </a:t>
            </a:r>
            <a:r>
              <a:rPr lang="en-US" sz="2800" b="1" dirty="0" smtClean="0"/>
              <a:t>he</a:t>
            </a:r>
            <a:r>
              <a:rPr lang="en-US" sz="2800" dirty="0" smtClean="0"/>
              <a:t> do it?/Why </a:t>
            </a:r>
            <a:r>
              <a:rPr lang="en-US" sz="2800" u="sng" dirty="0" smtClean="0"/>
              <a:t>do</a:t>
            </a:r>
            <a:r>
              <a:rPr lang="en-US" sz="2800" dirty="0" smtClean="0"/>
              <a:t> </a:t>
            </a:r>
            <a:r>
              <a:rPr lang="en-US" sz="2800" b="1" dirty="0" smtClean="0"/>
              <a:t>they</a:t>
            </a:r>
            <a:r>
              <a:rPr lang="en-US" sz="2800" dirty="0" smtClean="0"/>
              <a:t> do it?  A. </a:t>
            </a:r>
            <a:r>
              <a:rPr lang="en-US" sz="2800" b="1" dirty="0" smtClean="0"/>
              <a:t>That</a:t>
            </a:r>
            <a:r>
              <a:rPr lang="en-US" sz="2800" dirty="0" smtClean="0"/>
              <a:t> </a:t>
            </a:r>
            <a:r>
              <a:rPr lang="en-US" sz="2800" u="sng" dirty="0" smtClean="0"/>
              <a:t>is</a:t>
            </a:r>
            <a:r>
              <a:rPr lang="en-US" sz="2800" dirty="0" smtClean="0"/>
              <a:t> why.                      </a:t>
            </a:r>
          </a:p>
          <a:p>
            <a:r>
              <a:rPr lang="en-US" sz="2800" dirty="0" smtClean="0"/>
              <a:t>Q How is she?/How are they?                    A. </a:t>
            </a:r>
            <a:r>
              <a:rPr lang="en-US" sz="2800" b="1" dirty="0" smtClean="0"/>
              <a:t>That</a:t>
            </a:r>
            <a:r>
              <a:rPr lang="en-US" sz="2800" dirty="0" smtClean="0"/>
              <a:t> </a:t>
            </a:r>
            <a:r>
              <a:rPr lang="en-US" sz="2800" u="sng" dirty="0" smtClean="0"/>
              <a:t>is</a:t>
            </a:r>
            <a:r>
              <a:rPr lang="en-US" sz="2800" dirty="0" smtClean="0"/>
              <a:t> how she is.</a:t>
            </a:r>
          </a:p>
          <a:p>
            <a:r>
              <a:rPr lang="en-US" sz="2800" b="1" dirty="0" smtClean="0"/>
              <a:t> </a:t>
            </a:r>
            <a:r>
              <a:rPr lang="en-US" sz="2800" b="1" dirty="0" smtClean="0"/>
              <a:t>         </a:t>
            </a:r>
            <a:endParaRPr lang="en-US" sz="28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0"/>
            <a:ext cx="7010400" cy="923330"/>
          </a:xfrm>
          <a:prstGeom prst="rect">
            <a:avLst/>
          </a:prstGeom>
          <a:noFill/>
        </p:spPr>
        <p:txBody>
          <a:bodyPr wrap="square" rtlCol="0">
            <a:spAutoFit/>
          </a:bodyPr>
          <a:lstStyle/>
          <a:p>
            <a:r>
              <a:rPr lang="en-US" sz="5400" dirty="0" smtClean="0"/>
              <a:t>        Who’s on First!</a:t>
            </a:r>
            <a:endParaRPr lang="en-US" sz="5400" dirty="0"/>
          </a:p>
        </p:txBody>
      </p:sp>
      <p:pic>
        <p:nvPicPr>
          <p:cNvPr id="35842" name="Picture 2" descr="http://comps.fotosearch.com/comp/SUE/SUE102/baseball-diamond-overhead_~BBBW0031.jpg"/>
          <p:cNvPicPr>
            <a:picLocks noChangeAspect="1" noChangeArrowheads="1"/>
          </p:cNvPicPr>
          <p:nvPr/>
        </p:nvPicPr>
        <p:blipFill>
          <a:blip r:embed="rId2"/>
          <a:srcRect/>
          <a:stretch>
            <a:fillRect/>
          </a:stretch>
        </p:blipFill>
        <p:spPr bwMode="auto">
          <a:xfrm>
            <a:off x="1524000" y="1452897"/>
            <a:ext cx="5562600" cy="4566903"/>
          </a:xfrm>
          <a:prstGeom prst="rect">
            <a:avLst/>
          </a:prstGeom>
          <a:noFill/>
        </p:spPr>
      </p:pic>
      <p:sp>
        <p:nvSpPr>
          <p:cNvPr id="6" name="TextBox 5"/>
          <p:cNvSpPr txBox="1"/>
          <p:nvPr/>
        </p:nvSpPr>
        <p:spPr>
          <a:xfrm>
            <a:off x="7086600" y="2438400"/>
            <a:ext cx="2057400" cy="523220"/>
          </a:xfrm>
          <a:prstGeom prst="rect">
            <a:avLst/>
          </a:prstGeom>
          <a:noFill/>
        </p:spPr>
        <p:txBody>
          <a:bodyPr wrap="square" rtlCol="0">
            <a:spAutoFit/>
          </a:bodyPr>
          <a:lstStyle/>
          <a:p>
            <a:r>
              <a:rPr lang="en-US" sz="2800" dirty="0" smtClean="0"/>
              <a:t>First base</a:t>
            </a:r>
            <a:endParaRPr lang="en-US" sz="2800" dirty="0"/>
          </a:p>
        </p:txBody>
      </p:sp>
      <p:sp>
        <p:nvSpPr>
          <p:cNvPr id="8" name="TextBox 7"/>
          <p:cNvSpPr txBox="1"/>
          <p:nvPr/>
        </p:nvSpPr>
        <p:spPr>
          <a:xfrm>
            <a:off x="0" y="2590800"/>
            <a:ext cx="2057400" cy="523220"/>
          </a:xfrm>
          <a:prstGeom prst="rect">
            <a:avLst/>
          </a:prstGeom>
          <a:noFill/>
        </p:spPr>
        <p:txBody>
          <a:bodyPr wrap="square" rtlCol="0">
            <a:spAutoFit/>
          </a:bodyPr>
          <a:lstStyle/>
          <a:p>
            <a:r>
              <a:rPr lang="en-US" sz="2800" dirty="0" smtClean="0"/>
              <a:t>Third base</a:t>
            </a:r>
            <a:endParaRPr lang="en-US" sz="2800" dirty="0"/>
          </a:p>
        </p:txBody>
      </p:sp>
      <p:sp>
        <p:nvSpPr>
          <p:cNvPr id="9" name="TextBox 8"/>
          <p:cNvSpPr txBox="1"/>
          <p:nvPr/>
        </p:nvSpPr>
        <p:spPr>
          <a:xfrm>
            <a:off x="1219200" y="990600"/>
            <a:ext cx="2057400" cy="523220"/>
          </a:xfrm>
          <a:prstGeom prst="rect">
            <a:avLst/>
          </a:prstGeom>
          <a:noFill/>
        </p:spPr>
        <p:txBody>
          <a:bodyPr wrap="square" rtlCol="0">
            <a:spAutoFit/>
          </a:bodyPr>
          <a:lstStyle/>
          <a:p>
            <a:r>
              <a:rPr lang="en-US" sz="2800" dirty="0" smtClean="0"/>
              <a:t>Second base</a:t>
            </a:r>
            <a:endParaRPr lang="en-US" sz="2800" dirty="0"/>
          </a:p>
        </p:txBody>
      </p:sp>
      <p:sp>
        <p:nvSpPr>
          <p:cNvPr id="10" name="TextBox 9"/>
          <p:cNvSpPr txBox="1"/>
          <p:nvPr/>
        </p:nvSpPr>
        <p:spPr>
          <a:xfrm>
            <a:off x="4800600" y="5181600"/>
            <a:ext cx="2057400" cy="523220"/>
          </a:xfrm>
          <a:prstGeom prst="rect">
            <a:avLst/>
          </a:prstGeom>
          <a:noFill/>
        </p:spPr>
        <p:txBody>
          <a:bodyPr wrap="square" rtlCol="0">
            <a:spAutoFit/>
          </a:bodyPr>
          <a:lstStyle/>
          <a:p>
            <a:r>
              <a:rPr lang="en-US" sz="2800" dirty="0" smtClean="0"/>
              <a:t>Home base</a:t>
            </a:r>
            <a:endParaRPr lang="en-US" sz="2800" dirty="0"/>
          </a:p>
        </p:txBody>
      </p:sp>
      <p:sp>
        <p:nvSpPr>
          <p:cNvPr id="11" name="TextBox 10"/>
          <p:cNvSpPr txBox="1"/>
          <p:nvPr/>
        </p:nvSpPr>
        <p:spPr>
          <a:xfrm>
            <a:off x="6934200" y="3505200"/>
            <a:ext cx="2362200" cy="1384995"/>
          </a:xfrm>
          <a:prstGeom prst="rect">
            <a:avLst/>
          </a:prstGeom>
          <a:noFill/>
        </p:spPr>
        <p:txBody>
          <a:bodyPr wrap="square" rtlCol="0">
            <a:spAutoFit/>
          </a:bodyPr>
          <a:lstStyle/>
          <a:p>
            <a:r>
              <a:rPr lang="en-US" sz="2800" dirty="0" smtClean="0"/>
              <a:t>Man on first: </a:t>
            </a:r>
            <a:r>
              <a:rPr lang="en-US" sz="2800" dirty="0" smtClean="0"/>
              <a:t>‘</a:t>
            </a:r>
            <a:r>
              <a:rPr lang="en-US" sz="2800" u="sng" dirty="0" smtClean="0"/>
              <a:t>Who</a:t>
            </a:r>
            <a:r>
              <a:rPr lang="en-US" sz="2800" dirty="0" smtClean="0"/>
              <a:t>’</a:t>
            </a:r>
          </a:p>
          <a:p>
            <a:endParaRPr lang="en-US" sz="2800" dirty="0"/>
          </a:p>
        </p:txBody>
      </p:sp>
      <p:sp>
        <p:nvSpPr>
          <p:cNvPr id="12" name="TextBox 11"/>
          <p:cNvSpPr txBox="1"/>
          <p:nvPr/>
        </p:nvSpPr>
        <p:spPr>
          <a:xfrm>
            <a:off x="5105400" y="838200"/>
            <a:ext cx="2819400" cy="1384995"/>
          </a:xfrm>
          <a:prstGeom prst="rect">
            <a:avLst/>
          </a:prstGeom>
          <a:noFill/>
        </p:spPr>
        <p:txBody>
          <a:bodyPr wrap="square" rtlCol="0">
            <a:spAutoFit/>
          </a:bodyPr>
          <a:lstStyle/>
          <a:p>
            <a:r>
              <a:rPr lang="en-US" sz="2800" dirty="0" smtClean="0"/>
              <a:t>Man on second:</a:t>
            </a:r>
          </a:p>
          <a:p>
            <a:r>
              <a:rPr lang="en-US" sz="2800" dirty="0" smtClean="0"/>
              <a:t> </a:t>
            </a:r>
            <a:r>
              <a:rPr lang="en-US" sz="2800" dirty="0" smtClean="0"/>
              <a:t>      __________</a:t>
            </a:r>
            <a:endParaRPr lang="en-US" sz="2800" dirty="0" smtClean="0"/>
          </a:p>
          <a:p>
            <a:endParaRPr lang="en-US" sz="2800" dirty="0"/>
          </a:p>
        </p:txBody>
      </p:sp>
      <p:sp>
        <p:nvSpPr>
          <p:cNvPr id="13" name="TextBox 12"/>
          <p:cNvSpPr txBox="1"/>
          <p:nvPr/>
        </p:nvSpPr>
        <p:spPr>
          <a:xfrm>
            <a:off x="0" y="4038600"/>
            <a:ext cx="2819400" cy="1384995"/>
          </a:xfrm>
          <a:prstGeom prst="rect">
            <a:avLst/>
          </a:prstGeom>
          <a:noFill/>
        </p:spPr>
        <p:txBody>
          <a:bodyPr wrap="square" rtlCol="0">
            <a:spAutoFit/>
          </a:bodyPr>
          <a:lstStyle/>
          <a:p>
            <a:r>
              <a:rPr lang="en-US" sz="2800" dirty="0" smtClean="0"/>
              <a:t>Man on third: __________</a:t>
            </a:r>
            <a:endParaRPr lang="en-US" sz="2800" dirty="0" smtClean="0"/>
          </a:p>
          <a:p>
            <a:endParaRPr lang="en-US" sz="2800" dirty="0"/>
          </a:p>
        </p:txBody>
      </p:sp>
      <p:sp>
        <p:nvSpPr>
          <p:cNvPr id="14" name="Down Arrow 13"/>
          <p:cNvSpPr/>
          <p:nvPr/>
        </p:nvSpPr>
        <p:spPr>
          <a:xfrm rot="17268342">
            <a:off x="3318427" y="1391129"/>
            <a:ext cx="381000" cy="68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rot="17268342">
            <a:off x="1184827" y="2991330"/>
            <a:ext cx="381000" cy="68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rot="2969982">
            <a:off x="7051963" y="2920253"/>
            <a:ext cx="381000" cy="68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429000"/>
            <a:ext cx="8763000" cy="461665"/>
          </a:xfrm>
          <a:prstGeom prst="rect">
            <a:avLst/>
          </a:prstGeom>
        </p:spPr>
        <p:txBody>
          <a:bodyPr wrap="square">
            <a:spAutoFit/>
          </a:bodyPr>
          <a:lstStyle/>
          <a:p>
            <a:r>
              <a:rPr lang="en-US" sz="2400" u="sng" dirty="0" smtClean="0">
                <a:hlinkClick r:id="rId2"/>
              </a:rPr>
              <a:t>http</a:t>
            </a:r>
            <a:r>
              <a:rPr lang="en-US" sz="2400" u="sng" dirty="0" smtClean="0">
                <a:hlinkClick r:id="rId2"/>
              </a:rPr>
              <a:t>://www.youtube.com/watch?v=77azRkVHtqM&amp;feature=related</a:t>
            </a:r>
            <a:r>
              <a:rPr lang="en-US" sz="2400" dirty="0" smtClean="0"/>
              <a:t> </a:t>
            </a:r>
            <a:endParaRPr lang="en-US" sz="2400" dirty="0"/>
          </a:p>
        </p:txBody>
      </p:sp>
      <p:sp>
        <p:nvSpPr>
          <p:cNvPr id="3" name="TextBox 2"/>
          <p:cNvSpPr txBox="1"/>
          <p:nvPr/>
        </p:nvSpPr>
        <p:spPr>
          <a:xfrm>
            <a:off x="2667000" y="2438400"/>
            <a:ext cx="3886200" cy="646331"/>
          </a:xfrm>
          <a:prstGeom prst="rect">
            <a:avLst/>
          </a:prstGeom>
          <a:noFill/>
        </p:spPr>
        <p:txBody>
          <a:bodyPr wrap="square" rtlCol="0">
            <a:spAutoFit/>
          </a:bodyPr>
          <a:lstStyle/>
          <a:p>
            <a:r>
              <a:rPr lang="en-US" sz="3600" dirty="0" smtClean="0"/>
              <a:t>Click here to start: </a:t>
            </a:r>
            <a:endParaRPr lang="en-US" sz="3600" dirty="0"/>
          </a:p>
        </p:txBody>
      </p:sp>
      <p:sp>
        <p:nvSpPr>
          <p:cNvPr id="4" name="TextBox 3"/>
          <p:cNvSpPr txBox="1"/>
          <p:nvPr/>
        </p:nvSpPr>
        <p:spPr>
          <a:xfrm>
            <a:off x="6781800" y="6488668"/>
            <a:ext cx="2362200" cy="369332"/>
          </a:xfrm>
          <a:prstGeom prst="rect">
            <a:avLst/>
          </a:prstGeom>
          <a:noFill/>
        </p:spPr>
        <p:txBody>
          <a:bodyPr wrap="square" rtlCol="0">
            <a:spAutoFit/>
          </a:bodyPr>
          <a:lstStyle/>
          <a:p>
            <a:r>
              <a:rPr lang="en-US" dirty="0" smtClean="0"/>
              <a:t>Time for Worksheet </a:t>
            </a:r>
            <a:r>
              <a:rPr lang="en-US" dirty="0" smtClean="0"/>
              <a:t>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www.smh.com.au/ffximage/2005/10/24/Yasser_051024022914127_wideweb__300x375.jpg"/>
          <p:cNvPicPr>
            <a:picLocks noChangeAspect="1" noChangeArrowheads="1"/>
          </p:cNvPicPr>
          <p:nvPr/>
        </p:nvPicPr>
        <p:blipFill>
          <a:blip r:embed="rId2"/>
          <a:srcRect/>
          <a:stretch>
            <a:fillRect/>
          </a:stretch>
        </p:blipFill>
        <p:spPr bwMode="auto">
          <a:xfrm>
            <a:off x="6096000" y="2036802"/>
            <a:ext cx="2857500" cy="3571875"/>
          </a:xfrm>
          <a:prstGeom prst="rect">
            <a:avLst/>
          </a:prstGeom>
          <a:noFill/>
        </p:spPr>
      </p:pic>
      <p:sp>
        <p:nvSpPr>
          <p:cNvPr id="6" name="Rectangle 5"/>
          <p:cNvSpPr/>
          <p:nvPr/>
        </p:nvSpPr>
        <p:spPr>
          <a:xfrm>
            <a:off x="6096000" y="5618202"/>
            <a:ext cx="2743200" cy="553998"/>
          </a:xfrm>
          <a:prstGeom prst="rect">
            <a:avLst/>
          </a:prstGeom>
        </p:spPr>
        <p:txBody>
          <a:bodyPr wrap="square">
            <a:spAutoFit/>
          </a:bodyPr>
          <a:lstStyle/>
          <a:p>
            <a:r>
              <a:rPr lang="en-US" sz="1000" dirty="0" smtClean="0"/>
              <a:t>http://www.smh.com.au/ffximage/2005/10/24/Yasser_051024022914127_wideweb__300x375.jpg</a:t>
            </a:r>
            <a:endParaRPr lang="en-US" sz="1000" dirty="0"/>
          </a:p>
        </p:txBody>
      </p:sp>
      <p:sp>
        <p:nvSpPr>
          <p:cNvPr id="7" name="TextBox 6"/>
          <p:cNvSpPr txBox="1"/>
          <p:nvPr/>
        </p:nvSpPr>
        <p:spPr>
          <a:xfrm>
            <a:off x="6096000" y="1595735"/>
            <a:ext cx="2743200" cy="461665"/>
          </a:xfrm>
          <a:prstGeom prst="rect">
            <a:avLst/>
          </a:prstGeom>
          <a:noFill/>
        </p:spPr>
        <p:txBody>
          <a:bodyPr wrap="square" rtlCol="0">
            <a:spAutoFit/>
          </a:bodyPr>
          <a:lstStyle/>
          <a:p>
            <a:r>
              <a:rPr lang="en-US" sz="2400" dirty="0" smtClean="0"/>
              <a:t>Yasser Arafat</a:t>
            </a:r>
            <a:endParaRPr lang="en-US" sz="2400" dirty="0"/>
          </a:p>
        </p:txBody>
      </p:sp>
      <p:pic>
        <p:nvPicPr>
          <p:cNvPr id="34820" name="Picture 4" descr="http://static.flickr.com/140/320165172_90773e80db_m.jpg"/>
          <p:cNvPicPr>
            <a:picLocks noChangeAspect="1" noChangeArrowheads="1"/>
          </p:cNvPicPr>
          <p:nvPr/>
        </p:nvPicPr>
        <p:blipFill>
          <a:blip r:embed="rId3"/>
          <a:srcRect/>
          <a:stretch>
            <a:fillRect/>
          </a:stretch>
        </p:blipFill>
        <p:spPr bwMode="auto">
          <a:xfrm>
            <a:off x="3200400" y="2057400"/>
            <a:ext cx="2590800" cy="3289905"/>
          </a:xfrm>
          <a:prstGeom prst="rect">
            <a:avLst/>
          </a:prstGeom>
          <a:noFill/>
        </p:spPr>
      </p:pic>
      <p:sp>
        <p:nvSpPr>
          <p:cNvPr id="9" name="Rectangle 8"/>
          <p:cNvSpPr/>
          <p:nvPr/>
        </p:nvSpPr>
        <p:spPr>
          <a:xfrm>
            <a:off x="3200400" y="5410200"/>
            <a:ext cx="2590800" cy="400110"/>
          </a:xfrm>
          <a:prstGeom prst="rect">
            <a:avLst/>
          </a:prstGeom>
        </p:spPr>
        <p:txBody>
          <a:bodyPr wrap="square">
            <a:spAutoFit/>
          </a:bodyPr>
          <a:lstStyle/>
          <a:p>
            <a:r>
              <a:rPr lang="en-US" sz="1000" dirty="0" smtClean="0"/>
              <a:t>http://farm1.static.flickr.com/140/320165172_90773e80db_m.jpg</a:t>
            </a:r>
            <a:endParaRPr lang="en-US" sz="1000" dirty="0"/>
          </a:p>
        </p:txBody>
      </p:sp>
      <p:sp>
        <p:nvSpPr>
          <p:cNvPr id="10" name="TextBox 9"/>
          <p:cNvSpPr txBox="1"/>
          <p:nvPr/>
        </p:nvSpPr>
        <p:spPr>
          <a:xfrm>
            <a:off x="3276600" y="1600200"/>
            <a:ext cx="2438400" cy="457200"/>
          </a:xfrm>
          <a:prstGeom prst="rect">
            <a:avLst/>
          </a:prstGeom>
          <a:noFill/>
        </p:spPr>
        <p:txBody>
          <a:bodyPr wrap="square" rtlCol="0">
            <a:spAutoFit/>
          </a:bodyPr>
          <a:lstStyle/>
          <a:p>
            <a:r>
              <a:rPr lang="en-US" sz="2400" dirty="0" smtClean="0"/>
              <a:t>Kofi Annan</a:t>
            </a:r>
            <a:endParaRPr lang="en-US" sz="2400" dirty="0"/>
          </a:p>
        </p:txBody>
      </p:sp>
      <p:pic>
        <p:nvPicPr>
          <p:cNvPr id="34822" name="Picture 6" descr="http://www.humanrights.cn/en/Messages/Video/W020080102316736004178.jpg"/>
          <p:cNvPicPr>
            <a:picLocks noChangeAspect="1" noChangeArrowheads="1"/>
          </p:cNvPicPr>
          <p:nvPr/>
        </p:nvPicPr>
        <p:blipFill>
          <a:blip r:embed="rId4"/>
          <a:srcRect/>
          <a:stretch>
            <a:fillRect/>
          </a:stretch>
        </p:blipFill>
        <p:spPr bwMode="auto">
          <a:xfrm>
            <a:off x="147145" y="2057400"/>
            <a:ext cx="2824655" cy="3276600"/>
          </a:xfrm>
          <a:prstGeom prst="rect">
            <a:avLst/>
          </a:prstGeom>
          <a:noFill/>
        </p:spPr>
      </p:pic>
      <p:sp>
        <p:nvSpPr>
          <p:cNvPr id="13" name="TextBox 12"/>
          <p:cNvSpPr txBox="1"/>
          <p:nvPr/>
        </p:nvSpPr>
        <p:spPr>
          <a:xfrm>
            <a:off x="228600" y="1600200"/>
            <a:ext cx="2438400" cy="457200"/>
          </a:xfrm>
          <a:prstGeom prst="rect">
            <a:avLst/>
          </a:prstGeom>
          <a:noFill/>
        </p:spPr>
        <p:txBody>
          <a:bodyPr wrap="square" rtlCol="0">
            <a:spAutoFit/>
          </a:bodyPr>
          <a:lstStyle/>
          <a:p>
            <a:r>
              <a:rPr lang="en-US" sz="2400" dirty="0" err="1" smtClean="0"/>
              <a:t>Hu</a:t>
            </a:r>
            <a:r>
              <a:rPr lang="en-US" sz="2400" dirty="0" smtClean="0"/>
              <a:t> </a:t>
            </a:r>
            <a:r>
              <a:rPr lang="en-US" sz="2400" dirty="0" err="1" smtClean="0"/>
              <a:t>Jintao</a:t>
            </a:r>
            <a:endParaRPr lang="en-US" sz="2400" dirty="0"/>
          </a:p>
        </p:txBody>
      </p:sp>
      <p:sp>
        <p:nvSpPr>
          <p:cNvPr id="14" name="Rectangle 13"/>
          <p:cNvSpPr/>
          <p:nvPr/>
        </p:nvSpPr>
        <p:spPr>
          <a:xfrm>
            <a:off x="152400" y="5334000"/>
            <a:ext cx="2743200" cy="400110"/>
          </a:xfrm>
          <a:prstGeom prst="rect">
            <a:avLst/>
          </a:prstGeom>
        </p:spPr>
        <p:txBody>
          <a:bodyPr wrap="square">
            <a:spAutoFit/>
          </a:bodyPr>
          <a:lstStyle/>
          <a:p>
            <a:r>
              <a:rPr lang="en-US" sz="1000" dirty="0" smtClean="0"/>
              <a:t>http://www.humanrights.cn/en/Messages/Video/W020080102316736004178.jpg</a:t>
            </a:r>
            <a:endParaRPr lang="en-US" sz="1000" dirty="0"/>
          </a:p>
        </p:txBody>
      </p:sp>
      <p:sp>
        <p:nvSpPr>
          <p:cNvPr id="17" name="Rectangle 16"/>
          <p:cNvSpPr/>
          <p:nvPr/>
        </p:nvSpPr>
        <p:spPr>
          <a:xfrm>
            <a:off x="0" y="0"/>
            <a:ext cx="8209555" cy="1754326"/>
          </a:xfrm>
          <a:prstGeom prst="rect">
            <a:avLst/>
          </a:prstGeom>
        </p:spPr>
        <p:txBody>
          <a:bodyPr wrap="none">
            <a:spAutoFit/>
          </a:bodyPr>
          <a:lstStyle/>
          <a:p>
            <a:pPr algn="ctr"/>
            <a:r>
              <a:rPr lang="en-US" sz="5400" dirty="0" err="1" smtClean="0"/>
              <a:t>Hu’s</a:t>
            </a:r>
            <a:r>
              <a:rPr lang="en-US" sz="5400" dirty="0" smtClean="0"/>
              <a:t> (Who’s) The new </a:t>
            </a:r>
            <a:r>
              <a:rPr lang="en-US" sz="5400" dirty="0" smtClean="0"/>
              <a:t>leader</a:t>
            </a:r>
          </a:p>
          <a:p>
            <a:pPr algn="ctr"/>
            <a:r>
              <a:rPr lang="en-US" sz="5400" dirty="0" smtClean="0"/>
              <a:t> </a:t>
            </a:r>
            <a:r>
              <a:rPr lang="en-US" sz="5400" dirty="0" smtClean="0"/>
              <a:t>in China</a:t>
            </a:r>
            <a:endParaRPr lang="en-US" sz="5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3352800"/>
            <a:ext cx="7772400" cy="830997"/>
          </a:xfrm>
          <a:prstGeom prst="rect">
            <a:avLst/>
          </a:prstGeom>
        </p:spPr>
        <p:txBody>
          <a:bodyPr wrap="square">
            <a:spAutoFit/>
          </a:bodyPr>
          <a:lstStyle/>
          <a:p>
            <a:r>
              <a:rPr lang="en-US" sz="2400" dirty="0" smtClean="0"/>
              <a:t>http://www.funnyordie.com/videos/b2288e0a1f/hu-is-the-leader-of-china-from-ron</a:t>
            </a:r>
            <a:endParaRPr lang="en-US" sz="2400" dirty="0"/>
          </a:p>
        </p:txBody>
      </p:sp>
      <p:sp>
        <p:nvSpPr>
          <p:cNvPr id="3" name="TextBox 2"/>
          <p:cNvSpPr txBox="1"/>
          <p:nvPr/>
        </p:nvSpPr>
        <p:spPr>
          <a:xfrm>
            <a:off x="2590800" y="2438400"/>
            <a:ext cx="3276600" cy="646331"/>
          </a:xfrm>
          <a:prstGeom prst="rect">
            <a:avLst/>
          </a:prstGeom>
          <a:noFill/>
        </p:spPr>
        <p:txBody>
          <a:bodyPr wrap="square" rtlCol="0">
            <a:spAutoFit/>
          </a:bodyPr>
          <a:lstStyle/>
          <a:p>
            <a:r>
              <a:rPr lang="en-US" sz="3600" dirty="0" smtClean="0"/>
              <a:t>Go here to start:</a:t>
            </a:r>
            <a:endParaRPr lang="en-US" sz="3600" dirty="0"/>
          </a:p>
        </p:txBody>
      </p:sp>
      <p:sp>
        <p:nvSpPr>
          <p:cNvPr id="4" name="TextBox 3"/>
          <p:cNvSpPr txBox="1"/>
          <p:nvPr/>
        </p:nvSpPr>
        <p:spPr>
          <a:xfrm>
            <a:off x="6781800" y="6488668"/>
            <a:ext cx="2362200" cy="369332"/>
          </a:xfrm>
          <a:prstGeom prst="rect">
            <a:avLst/>
          </a:prstGeom>
          <a:noFill/>
        </p:spPr>
        <p:txBody>
          <a:bodyPr wrap="square" rtlCol="0">
            <a:spAutoFit/>
          </a:bodyPr>
          <a:lstStyle/>
          <a:p>
            <a:r>
              <a:rPr lang="en-US" dirty="0" smtClean="0"/>
              <a:t>Time for Worksheet </a:t>
            </a:r>
            <a:r>
              <a:rPr lang="en-US" dirty="0" smtClean="0"/>
              <a:t>F!</a:t>
            </a:r>
            <a:endParaRPr lang="en-US" dirty="0"/>
          </a:p>
        </p:txBody>
      </p:sp>
      <p:sp>
        <p:nvSpPr>
          <p:cNvPr id="6" name="TextBox 5"/>
          <p:cNvSpPr txBox="1"/>
          <p:nvPr/>
        </p:nvSpPr>
        <p:spPr>
          <a:xfrm>
            <a:off x="228600" y="228600"/>
            <a:ext cx="8686800" cy="923330"/>
          </a:xfrm>
          <a:prstGeom prst="rect">
            <a:avLst/>
          </a:prstGeom>
          <a:noFill/>
        </p:spPr>
        <p:txBody>
          <a:bodyPr wrap="square" rtlCol="0">
            <a:spAutoFit/>
          </a:bodyPr>
          <a:lstStyle/>
          <a:p>
            <a:pPr algn="ctr"/>
            <a:r>
              <a:rPr lang="en-US" sz="5400" b="1" dirty="0" smtClean="0"/>
              <a:t>Homonymy in Review!</a:t>
            </a:r>
            <a:endParaRPr lang="en-US" sz="5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381000"/>
            <a:ext cx="7543800" cy="923330"/>
          </a:xfrm>
          <a:prstGeom prst="rect">
            <a:avLst/>
          </a:prstGeom>
          <a:noFill/>
        </p:spPr>
        <p:txBody>
          <a:bodyPr wrap="square" rtlCol="0">
            <a:spAutoFit/>
          </a:bodyPr>
          <a:lstStyle/>
          <a:p>
            <a:r>
              <a:rPr lang="en-US" sz="5400" dirty="0" smtClean="0"/>
              <a:t>To be </a:t>
            </a:r>
            <a:r>
              <a:rPr lang="en-US" sz="5400" i="1" dirty="0" smtClean="0"/>
              <a:t>funny</a:t>
            </a:r>
            <a:r>
              <a:rPr lang="en-US" sz="5400" dirty="0" smtClean="0"/>
              <a:t> is to be:</a:t>
            </a:r>
            <a:endParaRPr lang="en-US" sz="5400" dirty="0"/>
          </a:p>
        </p:txBody>
      </p:sp>
      <p:sp>
        <p:nvSpPr>
          <p:cNvPr id="3" name="TextBox 2"/>
          <p:cNvSpPr txBox="1"/>
          <p:nvPr/>
        </p:nvSpPr>
        <p:spPr>
          <a:xfrm>
            <a:off x="1219200" y="2209800"/>
            <a:ext cx="7543800" cy="707886"/>
          </a:xfrm>
          <a:prstGeom prst="rect">
            <a:avLst/>
          </a:prstGeom>
          <a:noFill/>
        </p:spPr>
        <p:txBody>
          <a:bodyPr wrap="square" rtlCol="0">
            <a:spAutoFit/>
          </a:bodyPr>
          <a:lstStyle/>
          <a:p>
            <a:r>
              <a:rPr lang="en-US" sz="4000" dirty="0" smtClean="0"/>
              <a:t>Ridiculous!</a:t>
            </a:r>
            <a:endParaRPr lang="en-US" sz="4000" dirty="0"/>
          </a:p>
        </p:txBody>
      </p:sp>
      <p:sp>
        <p:nvSpPr>
          <p:cNvPr id="4" name="TextBox 3"/>
          <p:cNvSpPr txBox="1"/>
          <p:nvPr/>
        </p:nvSpPr>
        <p:spPr>
          <a:xfrm>
            <a:off x="990600" y="3810000"/>
            <a:ext cx="3200400" cy="830997"/>
          </a:xfrm>
          <a:prstGeom prst="rect">
            <a:avLst/>
          </a:prstGeom>
          <a:noFill/>
        </p:spPr>
        <p:txBody>
          <a:bodyPr wrap="square" rtlCol="0">
            <a:spAutoFit/>
          </a:bodyPr>
          <a:lstStyle/>
          <a:p>
            <a:r>
              <a:rPr lang="en-US" sz="4800" dirty="0" smtClean="0"/>
              <a:t>Ludicrous!</a:t>
            </a:r>
            <a:endParaRPr lang="en-US" sz="4800" dirty="0"/>
          </a:p>
        </p:txBody>
      </p:sp>
      <p:sp>
        <p:nvSpPr>
          <p:cNvPr id="5" name="TextBox 4"/>
          <p:cNvSpPr txBox="1"/>
          <p:nvPr/>
        </p:nvSpPr>
        <p:spPr>
          <a:xfrm>
            <a:off x="3810000" y="3025914"/>
            <a:ext cx="3352800" cy="769441"/>
          </a:xfrm>
          <a:prstGeom prst="rect">
            <a:avLst/>
          </a:prstGeom>
          <a:noFill/>
        </p:spPr>
        <p:txBody>
          <a:bodyPr wrap="square" rtlCol="0">
            <a:spAutoFit/>
          </a:bodyPr>
          <a:lstStyle/>
          <a:p>
            <a:r>
              <a:rPr lang="en-US" sz="4400" dirty="0" smtClean="0"/>
              <a:t>Outrageous!</a:t>
            </a:r>
            <a:endParaRPr lang="en-US" sz="4400" dirty="0"/>
          </a:p>
        </p:txBody>
      </p:sp>
      <p:sp>
        <p:nvSpPr>
          <p:cNvPr id="6" name="Rectangle 5"/>
          <p:cNvSpPr/>
          <p:nvPr/>
        </p:nvSpPr>
        <p:spPr>
          <a:xfrm>
            <a:off x="3886200" y="4800600"/>
            <a:ext cx="4139082" cy="923330"/>
          </a:xfrm>
          <a:prstGeom prst="rect">
            <a:avLst/>
          </a:prstGeom>
        </p:spPr>
        <p:txBody>
          <a:bodyPr wrap="none">
            <a:spAutoFit/>
          </a:bodyPr>
          <a:lstStyle/>
          <a:p>
            <a:r>
              <a:rPr lang="en-US" sz="5400" dirty="0" smtClean="0"/>
              <a:t>Preposterous!</a:t>
            </a:r>
            <a:endParaRPr 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2000"/>
                                        <p:tgtEl>
                                          <p:spTgt spid="4">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2000"/>
                                        <p:tgtEl>
                                          <p:spTgt spid="5">
                                            <p:txEl>
                                              <p:pRg st="0" end="0"/>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228600"/>
            <a:ext cx="8610600" cy="1600200"/>
          </a:xfrm>
          <a:prstGeom prst="rect">
            <a:avLst/>
          </a:prstGeom>
          <a:noFill/>
        </p:spPr>
        <p:txBody>
          <a:bodyPr wrap="square" rtlCol="0">
            <a:spAutoFit/>
          </a:bodyPr>
          <a:lstStyle/>
          <a:p>
            <a:r>
              <a:rPr lang="en-US" sz="4800" dirty="0" smtClean="0"/>
              <a:t>What  do these words all have in common?</a:t>
            </a:r>
            <a:endParaRPr lang="en-US" sz="4800" dirty="0"/>
          </a:p>
        </p:txBody>
      </p:sp>
      <p:sp>
        <p:nvSpPr>
          <p:cNvPr id="3" name="TextBox 2"/>
          <p:cNvSpPr txBox="1"/>
          <p:nvPr/>
        </p:nvSpPr>
        <p:spPr>
          <a:xfrm>
            <a:off x="1143000" y="1905000"/>
            <a:ext cx="3048000" cy="461665"/>
          </a:xfrm>
          <a:prstGeom prst="rect">
            <a:avLst/>
          </a:prstGeom>
          <a:noFill/>
        </p:spPr>
        <p:txBody>
          <a:bodyPr wrap="square" rtlCol="0">
            <a:spAutoFit/>
          </a:bodyPr>
          <a:lstStyle/>
          <a:p>
            <a:r>
              <a:rPr lang="en-US" sz="2400" dirty="0" smtClean="0"/>
              <a:t>1. All are Adjectives</a:t>
            </a:r>
            <a:endParaRPr lang="en-US" sz="2400" dirty="0"/>
          </a:p>
        </p:txBody>
      </p:sp>
      <p:sp>
        <p:nvSpPr>
          <p:cNvPr id="4" name="Rectangle 3"/>
          <p:cNvSpPr/>
          <p:nvPr/>
        </p:nvSpPr>
        <p:spPr>
          <a:xfrm>
            <a:off x="4191000" y="1905000"/>
            <a:ext cx="2446504" cy="461665"/>
          </a:xfrm>
          <a:prstGeom prst="rect">
            <a:avLst/>
          </a:prstGeom>
        </p:spPr>
        <p:txBody>
          <a:bodyPr wrap="none">
            <a:spAutoFit/>
          </a:bodyPr>
          <a:lstStyle/>
          <a:p>
            <a:r>
              <a:rPr lang="en-US" sz="2400" dirty="0" smtClean="0"/>
              <a:t>3. All end in (-ous)</a:t>
            </a:r>
            <a:endParaRPr lang="en-US" sz="2400" dirty="0"/>
          </a:p>
        </p:txBody>
      </p:sp>
      <p:sp>
        <p:nvSpPr>
          <p:cNvPr id="6" name="Rectangle 5"/>
          <p:cNvSpPr/>
          <p:nvPr/>
        </p:nvSpPr>
        <p:spPr>
          <a:xfrm>
            <a:off x="1447799" y="2590800"/>
            <a:ext cx="3429001" cy="830997"/>
          </a:xfrm>
          <a:prstGeom prst="rect">
            <a:avLst/>
          </a:prstGeom>
        </p:spPr>
        <p:txBody>
          <a:bodyPr wrap="square">
            <a:spAutoFit/>
          </a:bodyPr>
          <a:lstStyle/>
          <a:p>
            <a:r>
              <a:rPr lang="en-US" sz="2400" dirty="0" smtClean="0"/>
              <a:t>2. All </a:t>
            </a:r>
            <a:r>
              <a:rPr lang="en-US" sz="2400" dirty="0" smtClean="0"/>
              <a:t>are contrary to our expectations</a:t>
            </a:r>
            <a:endParaRPr lang="en-US" sz="2400" dirty="0"/>
          </a:p>
        </p:txBody>
      </p:sp>
      <p:sp>
        <p:nvSpPr>
          <p:cNvPr id="7" name="Rectangle 6"/>
          <p:cNvSpPr/>
          <p:nvPr/>
        </p:nvSpPr>
        <p:spPr>
          <a:xfrm>
            <a:off x="5105400" y="2590800"/>
            <a:ext cx="3352800" cy="830997"/>
          </a:xfrm>
          <a:prstGeom prst="rect">
            <a:avLst/>
          </a:prstGeom>
        </p:spPr>
        <p:txBody>
          <a:bodyPr wrap="square">
            <a:spAutoFit/>
          </a:bodyPr>
          <a:lstStyle/>
          <a:p>
            <a:r>
              <a:rPr lang="en-US" sz="2400" dirty="0" smtClean="0"/>
              <a:t>4. All are possibly: horrible or offensive</a:t>
            </a:r>
            <a:endParaRPr lang="en-US" sz="2400" dirty="0"/>
          </a:p>
        </p:txBody>
      </p:sp>
      <p:sp>
        <p:nvSpPr>
          <p:cNvPr id="8" name="Rectangle 7"/>
          <p:cNvSpPr/>
          <p:nvPr/>
        </p:nvSpPr>
        <p:spPr>
          <a:xfrm>
            <a:off x="5181600" y="5791200"/>
            <a:ext cx="2555508" cy="584775"/>
          </a:xfrm>
          <a:prstGeom prst="rect">
            <a:avLst/>
          </a:prstGeom>
        </p:spPr>
        <p:txBody>
          <a:bodyPr wrap="none">
            <a:spAutoFit/>
          </a:bodyPr>
          <a:lstStyle/>
          <a:p>
            <a:r>
              <a:rPr lang="en-US" sz="3200" dirty="0" smtClean="0"/>
              <a:t>All end in -ous</a:t>
            </a:r>
            <a:endParaRPr lang="en-US" sz="3200" dirty="0"/>
          </a:p>
        </p:txBody>
      </p:sp>
      <p:sp>
        <p:nvSpPr>
          <p:cNvPr id="11" name="TextBox 10"/>
          <p:cNvSpPr txBox="1"/>
          <p:nvPr/>
        </p:nvSpPr>
        <p:spPr>
          <a:xfrm>
            <a:off x="1524000" y="5791200"/>
            <a:ext cx="3124200" cy="523220"/>
          </a:xfrm>
          <a:prstGeom prst="rect">
            <a:avLst/>
          </a:prstGeom>
          <a:noFill/>
        </p:spPr>
        <p:txBody>
          <a:bodyPr wrap="square" rtlCol="0">
            <a:spAutoFit/>
          </a:bodyPr>
          <a:lstStyle/>
          <a:p>
            <a:r>
              <a:rPr lang="en-US" sz="2800" dirty="0" smtClean="0"/>
              <a:t>All are Adjectives</a:t>
            </a:r>
            <a:endParaRPr lang="en-US" sz="2800" dirty="0"/>
          </a:p>
        </p:txBody>
      </p:sp>
      <p:sp>
        <p:nvSpPr>
          <p:cNvPr id="12" name="TextBox 11"/>
          <p:cNvSpPr txBox="1"/>
          <p:nvPr/>
        </p:nvSpPr>
        <p:spPr>
          <a:xfrm>
            <a:off x="4419600" y="5562600"/>
            <a:ext cx="609600" cy="1015663"/>
          </a:xfrm>
          <a:prstGeom prst="rect">
            <a:avLst/>
          </a:prstGeom>
          <a:noFill/>
        </p:spPr>
        <p:txBody>
          <a:bodyPr wrap="square" rtlCol="0">
            <a:spAutoFit/>
          </a:bodyPr>
          <a:lstStyle/>
          <a:p>
            <a:r>
              <a:rPr lang="en-US" sz="6000" dirty="0" smtClean="0"/>
              <a:t>+</a:t>
            </a:r>
            <a:endParaRPr lang="en-US" sz="6000" dirty="0"/>
          </a:p>
        </p:txBody>
      </p:sp>
      <p:sp>
        <p:nvSpPr>
          <p:cNvPr id="13" name="TextBox 12"/>
          <p:cNvSpPr txBox="1"/>
          <p:nvPr/>
        </p:nvSpPr>
        <p:spPr>
          <a:xfrm>
            <a:off x="2133600" y="3962400"/>
            <a:ext cx="5486400" cy="1569660"/>
          </a:xfrm>
          <a:prstGeom prst="rect">
            <a:avLst/>
          </a:prstGeom>
          <a:noFill/>
        </p:spPr>
        <p:txBody>
          <a:bodyPr wrap="square" rtlCol="0">
            <a:spAutoFit/>
          </a:bodyPr>
          <a:lstStyle/>
          <a:p>
            <a:r>
              <a:rPr lang="en-US" sz="3200" dirty="0" smtClean="0"/>
              <a:t>Most important for the purposes of understanding  Grammar:</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20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 calcmode="lin" valueType="num">
                                      <p:cBhvr additive="base">
                                        <p:cTn id="2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 calcmode="lin" valueType="num">
                                      <p:cBhvr additive="base">
                                        <p:cTn id="2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anim calcmode="lin" valueType="num">
                                      <p:cBhvr additive="base">
                                        <p:cTn id="2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 calcmode="lin" valueType="num">
                                      <p:cBhvr additive="base">
                                        <p:cTn id="3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6" grpId="0" build="allAtOnce"/>
      <p:bldP spid="7" grpId="0" build="allAtOnce"/>
      <p:bldP spid="8" grpId="0" build="allAtOnce"/>
      <p:bldP spid="11" grpId="0" build="allAtOnce"/>
      <p:bldP spid="12" grpId="0" build="allAtOnce"/>
      <p:bldP spid="1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228601"/>
            <a:ext cx="2971800" cy="3170099"/>
          </a:xfrm>
          <a:prstGeom prst="rect">
            <a:avLst/>
          </a:prstGeom>
          <a:noFill/>
        </p:spPr>
        <p:txBody>
          <a:bodyPr wrap="square" rtlCol="0">
            <a:spAutoFit/>
          </a:bodyPr>
          <a:lstStyle/>
          <a:p>
            <a:r>
              <a:rPr lang="en-US" sz="4000" dirty="0" smtClean="0"/>
              <a:t>Attaching suffixes in order to Make Adjectives-</a:t>
            </a:r>
            <a:endParaRPr lang="en-US" sz="4000" dirty="0"/>
          </a:p>
        </p:txBody>
      </p:sp>
      <p:sp>
        <p:nvSpPr>
          <p:cNvPr id="3" name="TextBox 2"/>
          <p:cNvSpPr txBox="1"/>
          <p:nvPr/>
        </p:nvSpPr>
        <p:spPr>
          <a:xfrm>
            <a:off x="533400" y="3697069"/>
            <a:ext cx="1981200" cy="584775"/>
          </a:xfrm>
          <a:prstGeom prst="rect">
            <a:avLst/>
          </a:prstGeom>
          <a:noFill/>
        </p:spPr>
        <p:txBody>
          <a:bodyPr wrap="square" rtlCol="0">
            <a:spAutoFit/>
          </a:bodyPr>
          <a:lstStyle/>
          <a:p>
            <a:r>
              <a:rPr lang="en-US" sz="3200" b="1" dirty="0" smtClean="0"/>
              <a:t>(-ous)</a:t>
            </a:r>
            <a:endParaRPr lang="en-US" sz="3200" b="1" dirty="0"/>
          </a:p>
        </p:txBody>
      </p:sp>
      <p:sp>
        <p:nvSpPr>
          <p:cNvPr id="4" name="TextBox 3"/>
          <p:cNvSpPr txBox="1"/>
          <p:nvPr/>
        </p:nvSpPr>
        <p:spPr>
          <a:xfrm>
            <a:off x="3429000" y="3733800"/>
            <a:ext cx="1981200" cy="584775"/>
          </a:xfrm>
          <a:prstGeom prst="rect">
            <a:avLst/>
          </a:prstGeom>
          <a:noFill/>
        </p:spPr>
        <p:txBody>
          <a:bodyPr wrap="square" rtlCol="0">
            <a:spAutoFit/>
          </a:bodyPr>
          <a:lstStyle/>
          <a:p>
            <a:r>
              <a:rPr lang="en-US" sz="3200" b="1" dirty="0" smtClean="0"/>
              <a:t>(-</a:t>
            </a:r>
            <a:r>
              <a:rPr lang="en-US" sz="3200" b="1" dirty="0" err="1" smtClean="0"/>
              <a:t>ic</a:t>
            </a:r>
            <a:r>
              <a:rPr lang="en-US" sz="3200" b="1" dirty="0" smtClean="0"/>
              <a:t>)</a:t>
            </a:r>
            <a:endParaRPr lang="en-US" sz="3200" b="1" dirty="0"/>
          </a:p>
        </p:txBody>
      </p:sp>
      <p:sp>
        <p:nvSpPr>
          <p:cNvPr id="5" name="TextBox 4"/>
          <p:cNvSpPr txBox="1"/>
          <p:nvPr/>
        </p:nvSpPr>
        <p:spPr>
          <a:xfrm>
            <a:off x="5867400" y="4358044"/>
            <a:ext cx="1981200" cy="646331"/>
          </a:xfrm>
          <a:prstGeom prst="rect">
            <a:avLst/>
          </a:prstGeom>
          <a:noFill/>
        </p:spPr>
        <p:txBody>
          <a:bodyPr wrap="square" rtlCol="0">
            <a:spAutoFit/>
          </a:bodyPr>
          <a:lstStyle/>
          <a:p>
            <a:r>
              <a:rPr lang="en-US" dirty="0" smtClean="0"/>
              <a:t>Logic+ (-al) = logical </a:t>
            </a:r>
            <a:endParaRPr lang="en-US" dirty="0"/>
          </a:p>
        </p:txBody>
      </p:sp>
      <p:sp>
        <p:nvSpPr>
          <p:cNvPr id="6" name="TextBox 5"/>
          <p:cNvSpPr txBox="1"/>
          <p:nvPr/>
        </p:nvSpPr>
        <p:spPr>
          <a:xfrm>
            <a:off x="6096000" y="3758625"/>
            <a:ext cx="1981200" cy="584775"/>
          </a:xfrm>
          <a:prstGeom prst="rect">
            <a:avLst/>
          </a:prstGeom>
          <a:noFill/>
        </p:spPr>
        <p:txBody>
          <a:bodyPr wrap="square" rtlCol="0">
            <a:spAutoFit/>
          </a:bodyPr>
          <a:lstStyle/>
          <a:p>
            <a:r>
              <a:rPr lang="en-US" sz="3200" b="1" dirty="0" smtClean="0"/>
              <a:t>(-al)</a:t>
            </a:r>
            <a:endParaRPr lang="en-US" sz="3200" b="1" dirty="0"/>
          </a:p>
        </p:txBody>
      </p:sp>
      <p:sp>
        <p:nvSpPr>
          <p:cNvPr id="7" name="TextBox 6"/>
          <p:cNvSpPr txBox="1"/>
          <p:nvPr/>
        </p:nvSpPr>
        <p:spPr>
          <a:xfrm>
            <a:off x="457200" y="6172200"/>
            <a:ext cx="1981200" cy="646331"/>
          </a:xfrm>
          <a:prstGeom prst="rect">
            <a:avLst/>
          </a:prstGeom>
          <a:noFill/>
        </p:spPr>
        <p:txBody>
          <a:bodyPr wrap="square" rtlCol="0">
            <a:spAutoFit/>
          </a:bodyPr>
          <a:lstStyle/>
          <a:p>
            <a:r>
              <a:rPr lang="en-US" dirty="0" smtClean="0"/>
              <a:t>Ludicrous = </a:t>
            </a:r>
            <a:r>
              <a:rPr lang="en-US" dirty="0" err="1" smtClean="0"/>
              <a:t>Ludicre</a:t>
            </a:r>
            <a:r>
              <a:rPr lang="en-US" dirty="0" smtClean="0"/>
              <a:t>? </a:t>
            </a:r>
            <a:endParaRPr lang="en-US" dirty="0"/>
          </a:p>
        </p:txBody>
      </p:sp>
      <p:sp>
        <p:nvSpPr>
          <p:cNvPr id="8" name="TextBox 7"/>
          <p:cNvSpPr txBox="1"/>
          <p:nvPr/>
        </p:nvSpPr>
        <p:spPr>
          <a:xfrm>
            <a:off x="3048000" y="6172200"/>
            <a:ext cx="1981200" cy="646331"/>
          </a:xfrm>
          <a:prstGeom prst="rect">
            <a:avLst/>
          </a:prstGeom>
          <a:noFill/>
        </p:spPr>
        <p:txBody>
          <a:bodyPr wrap="square" rtlCol="0">
            <a:spAutoFit/>
          </a:bodyPr>
          <a:lstStyle/>
          <a:p>
            <a:r>
              <a:rPr lang="en-US" dirty="0" smtClean="0"/>
              <a:t>Spastic = </a:t>
            </a:r>
            <a:r>
              <a:rPr lang="en-US" dirty="0" err="1" smtClean="0"/>
              <a:t>Spasty</a:t>
            </a:r>
            <a:r>
              <a:rPr lang="en-US" dirty="0" smtClean="0"/>
              <a:t>? </a:t>
            </a:r>
            <a:r>
              <a:rPr lang="en-US" dirty="0" err="1" smtClean="0"/>
              <a:t>Spast</a:t>
            </a:r>
            <a:r>
              <a:rPr lang="en-US" dirty="0" smtClean="0"/>
              <a:t>?</a:t>
            </a:r>
            <a:endParaRPr lang="en-US" dirty="0"/>
          </a:p>
        </p:txBody>
      </p:sp>
      <p:sp>
        <p:nvSpPr>
          <p:cNvPr id="10" name="TextBox 9"/>
          <p:cNvSpPr txBox="1"/>
          <p:nvPr/>
        </p:nvSpPr>
        <p:spPr>
          <a:xfrm>
            <a:off x="533400" y="4459069"/>
            <a:ext cx="1981200" cy="646331"/>
          </a:xfrm>
          <a:prstGeom prst="rect">
            <a:avLst/>
          </a:prstGeom>
          <a:noFill/>
        </p:spPr>
        <p:txBody>
          <a:bodyPr wrap="square" rtlCol="0">
            <a:spAutoFit/>
          </a:bodyPr>
          <a:lstStyle/>
          <a:p>
            <a:r>
              <a:rPr lang="en-US" dirty="0" smtClean="0"/>
              <a:t>Ridicule + (-</a:t>
            </a:r>
            <a:r>
              <a:rPr lang="en-US" dirty="0" err="1" smtClean="0"/>
              <a:t>ous</a:t>
            </a:r>
            <a:r>
              <a:rPr lang="en-US" dirty="0" smtClean="0"/>
              <a:t>) = Ridiculous</a:t>
            </a:r>
            <a:endParaRPr lang="en-US" dirty="0"/>
          </a:p>
        </p:txBody>
      </p:sp>
      <p:sp>
        <p:nvSpPr>
          <p:cNvPr id="11" name="TextBox 10"/>
          <p:cNvSpPr txBox="1"/>
          <p:nvPr/>
        </p:nvSpPr>
        <p:spPr>
          <a:xfrm>
            <a:off x="3352800" y="4382869"/>
            <a:ext cx="1981200" cy="646331"/>
          </a:xfrm>
          <a:prstGeom prst="rect">
            <a:avLst/>
          </a:prstGeom>
          <a:noFill/>
        </p:spPr>
        <p:txBody>
          <a:bodyPr wrap="square" rtlCol="0">
            <a:spAutoFit/>
          </a:bodyPr>
          <a:lstStyle/>
          <a:p>
            <a:r>
              <a:rPr lang="en-US" dirty="0" smtClean="0"/>
              <a:t>Economy</a:t>
            </a:r>
            <a:r>
              <a:rPr lang="en-US" dirty="0" smtClean="0"/>
              <a:t>+(-</a:t>
            </a:r>
            <a:r>
              <a:rPr lang="en-US" dirty="0" err="1" smtClean="0"/>
              <a:t>ic</a:t>
            </a:r>
            <a:r>
              <a:rPr lang="en-US" dirty="0" smtClean="0"/>
              <a:t>) = </a:t>
            </a:r>
            <a:r>
              <a:rPr lang="en-US" dirty="0" smtClean="0"/>
              <a:t>Economic</a:t>
            </a:r>
            <a:endParaRPr lang="en-US" dirty="0"/>
          </a:p>
        </p:txBody>
      </p:sp>
      <p:sp>
        <p:nvSpPr>
          <p:cNvPr id="12" name="TextBox 11"/>
          <p:cNvSpPr txBox="1"/>
          <p:nvPr/>
        </p:nvSpPr>
        <p:spPr>
          <a:xfrm>
            <a:off x="533400" y="5221069"/>
            <a:ext cx="1981200" cy="646331"/>
          </a:xfrm>
          <a:prstGeom prst="rect">
            <a:avLst/>
          </a:prstGeom>
          <a:noFill/>
        </p:spPr>
        <p:txBody>
          <a:bodyPr wrap="square" rtlCol="0">
            <a:spAutoFit/>
          </a:bodyPr>
          <a:lstStyle/>
          <a:p>
            <a:r>
              <a:rPr lang="en-US" dirty="0" smtClean="0"/>
              <a:t>Outrage + (-</a:t>
            </a:r>
            <a:r>
              <a:rPr lang="en-US" dirty="0" err="1" smtClean="0"/>
              <a:t>ous</a:t>
            </a:r>
            <a:r>
              <a:rPr lang="en-US" dirty="0" smtClean="0"/>
              <a:t>) = Outrageous </a:t>
            </a:r>
            <a:endParaRPr lang="en-US" dirty="0"/>
          </a:p>
        </p:txBody>
      </p:sp>
      <p:sp>
        <p:nvSpPr>
          <p:cNvPr id="13" name="TextBox 12"/>
          <p:cNvSpPr txBox="1"/>
          <p:nvPr/>
        </p:nvSpPr>
        <p:spPr>
          <a:xfrm>
            <a:off x="3352800" y="5068669"/>
            <a:ext cx="1981200" cy="646331"/>
          </a:xfrm>
          <a:prstGeom prst="rect">
            <a:avLst/>
          </a:prstGeom>
          <a:noFill/>
        </p:spPr>
        <p:txBody>
          <a:bodyPr wrap="square" rtlCol="0">
            <a:spAutoFit/>
          </a:bodyPr>
          <a:lstStyle/>
          <a:p>
            <a:r>
              <a:rPr lang="en-US" dirty="0" smtClean="0"/>
              <a:t>Irony + (-</a:t>
            </a:r>
            <a:r>
              <a:rPr lang="en-US" dirty="0" err="1" smtClean="0"/>
              <a:t>ic</a:t>
            </a:r>
            <a:r>
              <a:rPr lang="en-US" dirty="0" smtClean="0"/>
              <a:t>) =</a:t>
            </a:r>
          </a:p>
          <a:p>
            <a:r>
              <a:rPr lang="en-US" dirty="0" smtClean="0"/>
              <a:t>Ironic</a:t>
            </a:r>
            <a:endParaRPr lang="en-US" dirty="0"/>
          </a:p>
        </p:txBody>
      </p:sp>
      <p:sp>
        <p:nvSpPr>
          <p:cNvPr id="14" name="TextBox 13"/>
          <p:cNvSpPr txBox="1"/>
          <p:nvPr/>
        </p:nvSpPr>
        <p:spPr>
          <a:xfrm>
            <a:off x="5943600" y="5144869"/>
            <a:ext cx="1981200" cy="646331"/>
          </a:xfrm>
          <a:prstGeom prst="rect">
            <a:avLst/>
          </a:prstGeom>
          <a:noFill/>
        </p:spPr>
        <p:txBody>
          <a:bodyPr wrap="square" rtlCol="0">
            <a:spAutoFit/>
          </a:bodyPr>
          <a:lstStyle/>
          <a:p>
            <a:r>
              <a:rPr lang="en-US" dirty="0" smtClean="0"/>
              <a:t>magic+ (-al) = magical</a:t>
            </a:r>
            <a:endParaRPr lang="en-US" dirty="0"/>
          </a:p>
        </p:txBody>
      </p:sp>
      <p:sp>
        <p:nvSpPr>
          <p:cNvPr id="15" name="TextBox 14"/>
          <p:cNvSpPr txBox="1"/>
          <p:nvPr/>
        </p:nvSpPr>
        <p:spPr>
          <a:xfrm>
            <a:off x="5791200" y="6172200"/>
            <a:ext cx="1981200" cy="369332"/>
          </a:xfrm>
          <a:prstGeom prst="rect">
            <a:avLst/>
          </a:prstGeom>
          <a:noFill/>
        </p:spPr>
        <p:txBody>
          <a:bodyPr wrap="square" rtlCol="0">
            <a:spAutoFit/>
          </a:bodyPr>
          <a:lstStyle/>
          <a:p>
            <a:r>
              <a:rPr lang="en-US" dirty="0" smtClean="0"/>
              <a:t>Final = Fin? </a:t>
            </a:r>
            <a:r>
              <a:rPr lang="en-US" dirty="0" err="1" smtClean="0"/>
              <a:t>Finic</a:t>
            </a:r>
            <a:r>
              <a:rPr lang="en-US" dirty="0" smtClean="0"/>
              <a:t>?</a:t>
            </a:r>
            <a:endParaRPr lang="en-US" dirty="0"/>
          </a:p>
        </p:txBody>
      </p:sp>
      <p:sp>
        <p:nvSpPr>
          <p:cNvPr id="16" name="TextBox 15"/>
          <p:cNvSpPr txBox="1"/>
          <p:nvPr/>
        </p:nvSpPr>
        <p:spPr>
          <a:xfrm>
            <a:off x="5867400" y="1447800"/>
            <a:ext cx="1981200" cy="646331"/>
          </a:xfrm>
          <a:prstGeom prst="rect">
            <a:avLst/>
          </a:prstGeom>
          <a:noFill/>
        </p:spPr>
        <p:txBody>
          <a:bodyPr wrap="square" rtlCol="0">
            <a:spAutoFit/>
          </a:bodyPr>
          <a:lstStyle/>
          <a:p>
            <a:r>
              <a:rPr lang="en-US" dirty="0" smtClean="0"/>
              <a:t>Wonder+ (-fu) = wonderful</a:t>
            </a:r>
            <a:endParaRPr lang="en-US" dirty="0"/>
          </a:p>
        </p:txBody>
      </p:sp>
      <p:sp>
        <p:nvSpPr>
          <p:cNvPr id="17" name="TextBox 16"/>
          <p:cNvSpPr txBox="1"/>
          <p:nvPr/>
        </p:nvSpPr>
        <p:spPr>
          <a:xfrm>
            <a:off x="5867400" y="762000"/>
            <a:ext cx="1981200" cy="584775"/>
          </a:xfrm>
          <a:prstGeom prst="rect">
            <a:avLst/>
          </a:prstGeom>
          <a:noFill/>
        </p:spPr>
        <p:txBody>
          <a:bodyPr wrap="square" rtlCol="0">
            <a:spAutoFit/>
          </a:bodyPr>
          <a:lstStyle/>
          <a:p>
            <a:r>
              <a:rPr lang="en-US" sz="3200" b="1" dirty="0" smtClean="0"/>
              <a:t>(-</a:t>
            </a:r>
            <a:r>
              <a:rPr lang="en-US" sz="3200" b="1" dirty="0" err="1" smtClean="0"/>
              <a:t>ful</a:t>
            </a:r>
            <a:r>
              <a:rPr lang="en-US" sz="3200" b="1" dirty="0" smtClean="0"/>
              <a:t>)</a:t>
            </a:r>
            <a:endParaRPr lang="en-US" sz="3200" b="1" dirty="0"/>
          </a:p>
        </p:txBody>
      </p:sp>
      <p:sp>
        <p:nvSpPr>
          <p:cNvPr id="18" name="TextBox 17"/>
          <p:cNvSpPr txBox="1"/>
          <p:nvPr/>
        </p:nvSpPr>
        <p:spPr>
          <a:xfrm>
            <a:off x="5867400" y="2209800"/>
            <a:ext cx="1981200" cy="646331"/>
          </a:xfrm>
          <a:prstGeom prst="rect">
            <a:avLst/>
          </a:prstGeom>
          <a:noFill/>
        </p:spPr>
        <p:txBody>
          <a:bodyPr wrap="square" rtlCol="0">
            <a:spAutoFit/>
          </a:bodyPr>
          <a:lstStyle/>
          <a:p>
            <a:r>
              <a:rPr lang="en-US" dirty="0" smtClean="0"/>
              <a:t>Power + (-</a:t>
            </a:r>
            <a:r>
              <a:rPr lang="en-US" dirty="0" err="1" smtClean="0"/>
              <a:t>ful</a:t>
            </a:r>
            <a:r>
              <a:rPr lang="en-US" dirty="0" smtClean="0"/>
              <a:t>) = powerful</a:t>
            </a:r>
            <a:endParaRPr lang="en-US" dirty="0"/>
          </a:p>
        </p:txBody>
      </p:sp>
      <p:sp>
        <p:nvSpPr>
          <p:cNvPr id="19" name="Rectangle 18"/>
          <p:cNvSpPr/>
          <p:nvPr/>
        </p:nvSpPr>
        <p:spPr>
          <a:xfrm>
            <a:off x="5715000" y="685800"/>
            <a:ext cx="2057400" cy="2438400"/>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0" name="Rectangle 19"/>
          <p:cNvSpPr/>
          <p:nvPr/>
        </p:nvSpPr>
        <p:spPr>
          <a:xfrm>
            <a:off x="5715000" y="3657600"/>
            <a:ext cx="2057400" cy="2514600"/>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1" name="Rectangle 20"/>
          <p:cNvSpPr/>
          <p:nvPr/>
        </p:nvSpPr>
        <p:spPr>
          <a:xfrm>
            <a:off x="3048000" y="3657600"/>
            <a:ext cx="2057400" cy="2514600"/>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2" name="Rectangle 21"/>
          <p:cNvSpPr/>
          <p:nvPr/>
        </p:nvSpPr>
        <p:spPr>
          <a:xfrm>
            <a:off x="457200" y="3657600"/>
            <a:ext cx="2057400" cy="2514600"/>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4" name="TextBox 23"/>
          <p:cNvSpPr txBox="1"/>
          <p:nvPr/>
        </p:nvSpPr>
        <p:spPr>
          <a:xfrm>
            <a:off x="6781800" y="6488668"/>
            <a:ext cx="2362200" cy="369332"/>
          </a:xfrm>
          <a:prstGeom prst="rect">
            <a:avLst/>
          </a:prstGeom>
          <a:noFill/>
        </p:spPr>
        <p:txBody>
          <a:bodyPr wrap="square" rtlCol="0">
            <a:spAutoFit/>
          </a:bodyPr>
          <a:lstStyle/>
          <a:p>
            <a:r>
              <a:rPr lang="en-US" dirty="0" smtClean="0"/>
              <a:t>Time for Worksheet A! </a:t>
            </a:r>
            <a:endParaRPr lang="en-US" dirty="0"/>
          </a:p>
        </p:txBody>
      </p:sp>
      <p:sp>
        <p:nvSpPr>
          <p:cNvPr id="23" name="Rectangle 22"/>
          <p:cNvSpPr/>
          <p:nvPr/>
        </p:nvSpPr>
        <p:spPr>
          <a:xfrm>
            <a:off x="3048000" y="685800"/>
            <a:ext cx="2057400" cy="2438400"/>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6" name="TextBox 25"/>
          <p:cNvSpPr txBox="1"/>
          <p:nvPr/>
        </p:nvSpPr>
        <p:spPr>
          <a:xfrm>
            <a:off x="3429000" y="786825"/>
            <a:ext cx="1981200" cy="584775"/>
          </a:xfrm>
          <a:prstGeom prst="rect">
            <a:avLst/>
          </a:prstGeom>
          <a:noFill/>
        </p:spPr>
        <p:txBody>
          <a:bodyPr wrap="square" rtlCol="0">
            <a:spAutoFit/>
          </a:bodyPr>
          <a:lstStyle/>
          <a:p>
            <a:r>
              <a:rPr lang="en-US" sz="3200" b="1" dirty="0" smtClean="0"/>
              <a:t>(-</a:t>
            </a:r>
            <a:r>
              <a:rPr lang="en-US" sz="3200" b="1" dirty="0" err="1" smtClean="0"/>
              <a:t>ical</a:t>
            </a:r>
            <a:r>
              <a:rPr lang="en-US" sz="3200" b="1" dirty="0" smtClean="0"/>
              <a:t>)</a:t>
            </a:r>
            <a:endParaRPr lang="en-US" sz="3200" b="1" dirty="0"/>
          </a:p>
        </p:txBody>
      </p:sp>
      <p:sp>
        <p:nvSpPr>
          <p:cNvPr id="28" name="TextBox 27"/>
          <p:cNvSpPr txBox="1"/>
          <p:nvPr/>
        </p:nvSpPr>
        <p:spPr>
          <a:xfrm>
            <a:off x="3048000" y="1447800"/>
            <a:ext cx="1981200" cy="646331"/>
          </a:xfrm>
          <a:prstGeom prst="rect">
            <a:avLst/>
          </a:prstGeom>
          <a:noFill/>
        </p:spPr>
        <p:txBody>
          <a:bodyPr wrap="square" rtlCol="0">
            <a:spAutoFit/>
          </a:bodyPr>
          <a:lstStyle/>
          <a:p>
            <a:r>
              <a:rPr lang="en-US" dirty="0" smtClean="0"/>
              <a:t>Economy + (-</a:t>
            </a:r>
            <a:r>
              <a:rPr lang="en-US" dirty="0" err="1" smtClean="0"/>
              <a:t>ical</a:t>
            </a:r>
            <a:r>
              <a:rPr lang="en-US" dirty="0" smtClean="0"/>
              <a:t>) = Economical</a:t>
            </a:r>
            <a:endParaRPr lang="en-US" dirty="0"/>
          </a:p>
        </p:txBody>
      </p:sp>
      <p:sp>
        <p:nvSpPr>
          <p:cNvPr id="29" name="TextBox 28"/>
          <p:cNvSpPr txBox="1"/>
          <p:nvPr/>
        </p:nvSpPr>
        <p:spPr>
          <a:xfrm>
            <a:off x="3048000" y="2209800"/>
            <a:ext cx="1981200" cy="646331"/>
          </a:xfrm>
          <a:prstGeom prst="rect">
            <a:avLst/>
          </a:prstGeom>
          <a:noFill/>
        </p:spPr>
        <p:txBody>
          <a:bodyPr wrap="square" rtlCol="0">
            <a:spAutoFit/>
          </a:bodyPr>
          <a:lstStyle/>
          <a:p>
            <a:r>
              <a:rPr lang="en-US" dirty="0" smtClean="0"/>
              <a:t>Myth = </a:t>
            </a:r>
            <a:r>
              <a:rPr lang="en-US" dirty="0" err="1" smtClean="0"/>
              <a:t>ical</a:t>
            </a:r>
            <a:r>
              <a:rPr lang="en-US" dirty="0" smtClean="0"/>
              <a:t> = Mythical</a:t>
            </a:r>
            <a:endParaRPr lang="en-US" dirty="0"/>
          </a:p>
        </p:txBody>
      </p:sp>
      <p:sp>
        <p:nvSpPr>
          <p:cNvPr id="30" name="TextBox 29"/>
          <p:cNvSpPr txBox="1"/>
          <p:nvPr/>
        </p:nvSpPr>
        <p:spPr>
          <a:xfrm>
            <a:off x="5715000" y="3124200"/>
            <a:ext cx="2133600" cy="369332"/>
          </a:xfrm>
          <a:prstGeom prst="rect">
            <a:avLst/>
          </a:prstGeom>
          <a:noFill/>
        </p:spPr>
        <p:txBody>
          <a:bodyPr wrap="square" rtlCol="0">
            <a:spAutoFit/>
          </a:bodyPr>
          <a:lstStyle/>
          <a:p>
            <a:r>
              <a:rPr lang="en-US" dirty="0" smtClean="0"/>
              <a:t>Awful – Awe?; Aw?</a:t>
            </a:r>
            <a:endParaRPr lang="en-US" dirty="0"/>
          </a:p>
        </p:txBody>
      </p:sp>
      <p:sp>
        <p:nvSpPr>
          <p:cNvPr id="31" name="TextBox 30"/>
          <p:cNvSpPr txBox="1"/>
          <p:nvPr/>
        </p:nvSpPr>
        <p:spPr>
          <a:xfrm>
            <a:off x="2895600" y="3124200"/>
            <a:ext cx="2438400" cy="369332"/>
          </a:xfrm>
          <a:prstGeom prst="rect">
            <a:avLst/>
          </a:prstGeom>
          <a:noFill/>
        </p:spPr>
        <p:txBody>
          <a:bodyPr wrap="square" rtlCol="0">
            <a:spAutoFit/>
          </a:bodyPr>
          <a:lstStyle/>
          <a:p>
            <a:r>
              <a:rPr lang="en-US" dirty="0" smtClean="0"/>
              <a:t>Cynical – </a:t>
            </a:r>
            <a:r>
              <a:rPr lang="en-US" dirty="0" err="1" smtClean="0"/>
              <a:t>C</a:t>
            </a:r>
            <a:r>
              <a:rPr lang="en-US" dirty="0" err="1" smtClean="0"/>
              <a:t>yny</a:t>
            </a:r>
            <a:r>
              <a:rPr lang="en-US" dirty="0" smtClean="0"/>
              <a:t>?; </a:t>
            </a:r>
            <a:r>
              <a:rPr lang="en-US" dirty="0" err="1" smtClean="0"/>
              <a:t>Cyn</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0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2000"/>
                                        <p:tgtEl>
                                          <p:spTgt spid="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2000"/>
                                        <p:tgtEl>
                                          <p:spTgt spid="1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4">
                                            <p:txEl>
                                              <p:pRg st="0" end="0"/>
                                            </p:txEl>
                                          </p:spTgt>
                                        </p:tgtEl>
                                        <p:attrNameLst>
                                          <p:attrName>style.visibility</p:attrName>
                                        </p:attrNameLst>
                                      </p:cBhvr>
                                      <p:to>
                                        <p:strVal val="visible"/>
                                      </p:to>
                                    </p:set>
                                    <p:anim calcmode="lin" valueType="num">
                                      <p:cBhvr additive="base">
                                        <p:cTn id="18"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build="allAtOnce"/>
      <p:bldP spid="15" grpId="0" build="allAtOnce"/>
      <p:bldP spid="2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856357"/>
            <a:ext cx="91440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Piti</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ful</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to be deserving of or to inspire</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pity</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Humongous = To be very big</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Histor</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ical</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To be of or pertaining to history</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Intention</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al</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 To be done with purpose</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Awful = to be terrible</a:t>
            </a:r>
            <a:r>
              <a:rPr lang="en-US" sz="2400" baseline="0" dirty="0" smtClean="0">
                <a:latin typeface="Times New Roman" pitchFamily="18" charset="0"/>
                <a:ea typeface="Calibri" pitchFamily="34" charset="0"/>
                <a:cs typeface="Times New Roman" pitchFamily="18" charset="0"/>
              </a:rPr>
              <a:t>,</a:t>
            </a:r>
            <a:r>
              <a:rPr lang="en-US" sz="2400" dirty="0" smtClean="0">
                <a:latin typeface="Times New Roman" pitchFamily="18" charset="0"/>
                <a:ea typeface="Calibri" pitchFamily="34" charset="0"/>
                <a:cs typeface="Times New Roman" pitchFamily="18" charset="0"/>
              </a:rPr>
              <a:t> lamentable</a:t>
            </a:r>
            <a:endParaRPr kumimoji="0" lang="en-US"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Ethic</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al</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to be in accordance</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with  a particular set of principals</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Histor</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ic</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 to be so influential or great as to be ensured a place in history</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lvl="0" eaLnBrk="0" fontAlgn="base" hangingPunct="0">
              <a:spcBef>
                <a:spcPct val="0"/>
              </a:spcBef>
              <a:spcAft>
                <a:spcPct val="0"/>
              </a:spcAft>
              <a:buFontTx/>
              <a:buChar char="•"/>
            </a:pPr>
            <a:r>
              <a:rPr lang="en-US" sz="2400" dirty="0" smtClean="0">
                <a:latin typeface="Times New Roman" pitchFamily="18" charset="0"/>
                <a:cs typeface="Times New Roman" pitchFamily="18" charset="0"/>
              </a:rPr>
              <a:t>Literal</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Strictly true and</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unexaggerated</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lvl="0" eaLnBrk="0" fontAlgn="base" hangingPunct="0">
              <a:spcBef>
                <a:spcPct val="0"/>
              </a:spcBef>
              <a:spcAft>
                <a:spcPct val="0"/>
              </a:spcAft>
              <a:buFontTx/>
              <a:buChar char="•"/>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Joy</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ous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to inspire</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much joy.</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Geograph</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ic</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To do with location on </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arth</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Mirth</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ful</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To be characterized by good humor and light heart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Classic = to be the established</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and standard model – Classic Rock</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Whims</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ical</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to tend</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toward and embrace fantasy</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Classical = Pertaining to somewhat antiquated</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Classical</a:t>
            </a:r>
            <a:r>
              <a:rPr kumimoji="0" lang="en-US"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Music</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Humor</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ous</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To have or inspire humor</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Geograph</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ical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To do with location on Earth.</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 name="TextBox 2"/>
          <p:cNvSpPr txBox="1"/>
          <p:nvPr/>
        </p:nvSpPr>
        <p:spPr>
          <a:xfrm>
            <a:off x="1143000" y="76200"/>
            <a:ext cx="7086600" cy="769441"/>
          </a:xfrm>
          <a:prstGeom prst="rect">
            <a:avLst/>
          </a:prstGeom>
          <a:noFill/>
        </p:spPr>
        <p:txBody>
          <a:bodyPr wrap="square" rtlCol="0">
            <a:spAutoFit/>
          </a:bodyPr>
          <a:lstStyle/>
          <a:p>
            <a:r>
              <a:rPr lang="en-US" sz="4400" dirty="0" smtClean="0"/>
              <a:t>Activity A Vocabulary Recap</a:t>
            </a:r>
            <a:endParaRPr lang="en-US"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6400" y="609600"/>
            <a:ext cx="5791200" cy="830997"/>
          </a:xfrm>
          <a:prstGeom prst="rect">
            <a:avLst/>
          </a:prstGeom>
          <a:noFill/>
        </p:spPr>
        <p:txBody>
          <a:bodyPr wrap="square" rtlCol="0">
            <a:spAutoFit/>
          </a:bodyPr>
          <a:lstStyle/>
          <a:p>
            <a:r>
              <a:rPr lang="en-US" sz="4800" dirty="0" smtClean="0"/>
              <a:t>           Ambiguity!</a:t>
            </a:r>
            <a:endParaRPr lang="en-US" sz="4800" dirty="0"/>
          </a:p>
        </p:txBody>
      </p:sp>
      <p:sp>
        <p:nvSpPr>
          <p:cNvPr id="30" name="TextBox 29"/>
          <p:cNvSpPr txBox="1"/>
          <p:nvPr/>
        </p:nvSpPr>
        <p:spPr>
          <a:xfrm>
            <a:off x="1447800" y="1828800"/>
            <a:ext cx="6705600" cy="2554545"/>
          </a:xfrm>
          <a:prstGeom prst="rect">
            <a:avLst/>
          </a:prstGeom>
          <a:noFill/>
        </p:spPr>
        <p:txBody>
          <a:bodyPr wrap="square" rtlCol="0">
            <a:spAutoFit/>
          </a:bodyPr>
          <a:lstStyle/>
          <a:p>
            <a:r>
              <a:rPr lang="en-US" sz="3200" dirty="0" smtClean="0"/>
              <a:t>Words or phrases that are ambigu</a:t>
            </a:r>
            <a:r>
              <a:rPr lang="en-US" sz="3200" b="1" u="sng" dirty="0" smtClean="0"/>
              <a:t>ous </a:t>
            </a:r>
            <a:r>
              <a:rPr lang="en-US" sz="3200" dirty="0" smtClean="0"/>
              <a:t>have at least 2 interpretations.  A context</a:t>
            </a:r>
            <a:r>
              <a:rPr lang="en-US" sz="3200" b="1" u="sng" dirty="0" smtClean="0"/>
              <a:t>ual</a:t>
            </a:r>
            <a:r>
              <a:rPr lang="en-US" sz="3200" dirty="0" smtClean="0"/>
              <a:t>ly ridicul</a:t>
            </a:r>
            <a:r>
              <a:rPr lang="en-US" sz="3200" b="1" u="sng" dirty="0" smtClean="0"/>
              <a:t>ous</a:t>
            </a:r>
            <a:r>
              <a:rPr lang="en-US" sz="3200" dirty="0" smtClean="0"/>
              <a:t> or outrage</a:t>
            </a:r>
            <a:r>
              <a:rPr lang="en-US" sz="3200" b="1" u="sng" dirty="0" smtClean="0"/>
              <a:t>ous</a:t>
            </a:r>
            <a:r>
              <a:rPr lang="en-US" sz="3200" dirty="0" smtClean="0"/>
              <a:t> interpretation of a word or phrase is the funny one. </a:t>
            </a:r>
            <a:endParaRPr lang="en-US" sz="3200" dirty="0"/>
          </a:p>
        </p:txBody>
      </p:sp>
      <p:sp>
        <p:nvSpPr>
          <p:cNvPr id="31" name="TextBox 30"/>
          <p:cNvSpPr txBox="1"/>
          <p:nvPr/>
        </p:nvSpPr>
        <p:spPr>
          <a:xfrm>
            <a:off x="2133600" y="4572000"/>
            <a:ext cx="4648200" cy="1323439"/>
          </a:xfrm>
          <a:prstGeom prst="rect">
            <a:avLst/>
          </a:prstGeom>
          <a:noFill/>
        </p:spPr>
        <p:txBody>
          <a:bodyPr wrap="square" rtlCol="0">
            <a:spAutoFit/>
          </a:bodyPr>
          <a:lstStyle/>
          <a:p>
            <a:r>
              <a:rPr lang="en-US" sz="4000" dirty="0" smtClean="0"/>
              <a:t>Lexic</a:t>
            </a:r>
            <a:r>
              <a:rPr lang="en-US" sz="4000" b="1" u="sng" dirty="0" smtClean="0"/>
              <a:t>al</a:t>
            </a:r>
            <a:r>
              <a:rPr lang="en-US" sz="4000" dirty="0" smtClean="0"/>
              <a:t> ambiguity gives </a:t>
            </a:r>
            <a:r>
              <a:rPr lang="en-US" sz="4000" i="1" dirty="0" smtClean="0"/>
              <a:t>rise</a:t>
            </a:r>
            <a:r>
              <a:rPr lang="en-US" sz="4000" dirty="0" smtClean="0"/>
              <a:t> to</a:t>
            </a:r>
            <a:endParaRPr lang="en-US" sz="4000" b="1" dirty="0"/>
          </a:p>
        </p:txBody>
      </p:sp>
      <p:sp>
        <p:nvSpPr>
          <p:cNvPr id="32" name="Rectangle 31"/>
          <p:cNvSpPr/>
          <p:nvPr/>
        </p:nvSpPr>
        <p:spPr>
          <a:xfrm>
            <a:off x="4724400" y="5159514"/>
            <a:ext cx="1213794" cy="707886"/>
          </a:xfrm>
          <a:prstGeom prst="rect">
            <a:avLst/>
          </a:prstGeom>
        </p:spPr>
        <p:txBody>
          <a:bodyPr wrap="none">
            <a:spAutoFit/>
          </a:bodyPr>
          <a:lstStyle/>
          <a:p>
            <a:r>
              <a:rPr lang="en-US" sz="4000" b="1" dirty="0" smtClean="0"/>
              <a:t>Puns</a:t>
            </a:r>
            <a:endParaRPr lang="en-US" sz="4000" dirty="0"/>
          </a:p>
        </p:txBody>
      </p:sp>
      <p:sp>
        <p:nvSpPr>
          <p:cNvPr id="6" name="TextBox 5"/>
          <p:cNvSpPr txBox="1"/>
          <p:nvPr/>
        </p:nvSpPr>
        <p:spPr>
          <a:xfrm>
            <a:off x="6781800" y="6488668"/>
            <a:ext cx="2362200" cy="369332"/>
          </a:xfrm>
          <a:prstGeom prst="rect">
            <a:avLst/>
          </a:prstGeom>
          <a:noFill/>
        </p:spPr>
        <p:txBody>
          <a:bodyPr wrap="square" rtlCol="0">
            <a:spAutoFit/>
          </a:bodyPr>
          <a:lstStyle/>
          <a:p>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 calcmode="lin" valueType="num">
                                      <p:cBhvr additive="base">
                                        <p:cTn id="7" dur="20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allAtOnce"/>
      <p:bldP spid="6"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04800" y="381000"/>
            <a:ext cx="8382000" cy="1323439"/>
          </a:xfrm>
          <a:prstGeom prst="rect">
            <a:avLst/>
          </a:prstGeom>
          <a:noFill/>
        </p:spPr>
        <p:txBody>
          <a:bodyPr wrap="square" rtlCol="0">
            <a:spAutoFit/>
          </a:bodyPr>
          <a:lstStyle/>
          <a:p>
            <a:pPr algn="ctr"/>
            <a:r>
              <a:rPr lang="en-US" sz="4000" dirty="0" smtClean="0"/>
              <a:t>Lexic</a:t>
            </a:r>
            <a:r>
              <a:rPr lang="en-US" sz="4000" b="1" u="sng" dirty="0" smtClean="0"/>
              <a:t>al</a:t>
            </a:r>
            <a:r>
              <a:rPr lang="en-US" sz="4000" dirty="0" smtClean="0"/>
              <a:t> ambiguity is often the result of </a:t>
            </a:r>
            <a:r>
              <a:rPr lang="en-US" sz="4000" b="1" dirty="0" smtClean="0"/>
              <a:t>Homonymy</a:t>
            </a:r>
            <a:endParaRPr lang="en-US" sz="4000" b="1" dirty="0"/>
          </a:p>
        </p:txBody>
      </p:sp>
      <p:sp>
        <p:nvSpPr>
          <p:cNvPr id="11" name="Rectangle 10"/>
          <p:cNvSpPr/>
          <p:nvPr/>
        </p:nvSpPr>
        <p:spPr>
          <a:xfrm>
            <a:off x="304800" y="1752600"/>
            <a:ext cx="7924800" cy="1569660"/>
          </a:xfrm>
          <a:prstGeom prst="rect">
            <a:avLst/>
          </a:prstGeom>
        </p:spPr>
        <p:txBody>
          <a:bodyPr wrap="square">
            <a:spAutoFit/>
          </a:bodyPr>
          <a:lstStyle/>
          <a:p>
            <a:r>
              <a:rPr lang="en-US" sz="2400" b="1" dirty="0" smtClean="0"/>
              <a:t>Homonymy </a:t>
            </a:r>
            <a:r>
              <a:rPr lang="en-US" sz="2400" dirty="0" smtClean="0"/>
              <a:t>describes groups of words that differ in meaning but have: the same spelling and pronunciation; the same spelling but different pronunciation; or different spellings but the same pronunciation.</a:t>
            </a:r>
            <a:endParaRPr lang="en-US" sz="2400" dirty="0"/>
          </a:p>
        </p:txBody>
      </p:sp>
      <p:sp>
        <p:nvSpPr>
          <p:cNvPr id="12" name="Rectangle 11"/>
          <p:cNvSpPr/>
          <p:nvPr/>
        </p:nvSpPr>
        <p:spPr>
          <a:xfrm>
            <a:off x="6629400" y="5562600"/>
            <a:ext cx="880049" cy="1015663"/>
          </a:xfrm>
          <a:prstGeom prst="rect">
            <a:avLst/>
          </a:prstGeom>
        </p:spPr>
        <p:txBody>
          <a:bodyPr wrap="none">
            <a:spAutoFit/>
          </a:bodyPr>
          <a:lstStyle/>
          <a:p>
            <a:r>
              <a:rPr lang="en-US" sz="2000" dirty="0" smtClean="0"/>
              <a:t>3) Two</a:t>
            </a:r>
          </a:p>
          <a:p>
            <a:r>
              <a:rPr lang="en-US" sz="2000" dirty="0" smtClean="0"/>
              <a:t>     To </a:t>
            </a:r>
          </a:p>
          <a:p>
            <a:r>
              <a:rPr lang="en-US" sz="2000" dirty="0" smtClean="0"/>
              <a:t>     Too</a:t>
            </a:r>
          </a:p>
        </p:txBody>
      </p:sp>
      <p:sp>
        <p:nvSpPr>
          <p:cNvPr id="13" name="Rectangle 12"/>
          <p:cNvSpPr/>
          <p:nvPr/>
        </p:nvSpPr>
        <p:spPr>
          <a:xfrm>
            <a:off x="228600" y="4854714"/>
            <a:ext cx="954107" cy="707886"/>
          </a:xfrm>
          <a:prstGeom prst="rect">
            <a:avLst/>
          </a:prstGeom>
        </p:spPr>
        <p:txBody>
          <a:bodyPr wrap="square">
            <a:spAutoFit/>
          </a:bodyPr>
          <a:lstStyle/>
          <a:p>
            <a:r>
              <a:rPr lang="en-US" sz="2000" dirty="0" smtClean="0"/>
              <a:t>1) Bill </a:t>
            </a:r>
          </a:p>
          <a:p>
            <a:r>
              <a:rPr lang="en-US" sz="2000" dirty="0" smtClean="0"/>
              <a:t>     Bill</a:t>
            </a:r>
          </a:p>
        </p:txBody>
      </p:sp>
      <p:sp>
        <p:nvSpPr>
          <p:cNvPr id="14" name="Rectangle 13"/>
          <p:cNvSpPr/>
          <p:nvPr/>
        </p:nvSpPr>
        <p:spPr>
          <a:xfrm>
            <a:off x="7696200" y="4876800"/>
            <a:ext cx="1107226" cy="646331"/>
          </a:xfrm>
          <a:prstGeom prst="rect">
            <a:avLst/>
          </a:prstGeom>
        </p:spPr>
        <p:txBody>
          <a:bodyPr wrap="none">
            <a:spAutoFit/>
          </a:bodyPr>
          <a:lstStyle/>
          <a:p>
            <a:r>
              <a:rPr lang="en-US" dirty="0" smtClean="0"/>
              <a:t>2) Horse</a:t>
            </a:r>
          </a:p>
          <a:p>
            <a:r>
              <a:rPr lang="en-US" dirty="0" smtClean="0"/>
              <a:t>     Hoarse</a:t>
            </a:r>
            <a:endParaRPr lang="en-US" dirty="0"/>
          </a:p>
        </p:txBody>
      </p:sp>
      <p:sp>
        <p:nvSpPr>
          <p:cNvPr id="15" name="Rectangle 14"/>
          <p:cNvSpPr/>
          <p:nvPr/>
        </p:nvSpPr>
        <p:spPr>
          <a:xfrm>
            <a:off x="6553200" y="4854714"/>
            <a:ext cx="1218539" cy="707886"/>
          </a:xfrm>
          <a:prstGeom prst="rect">
            <a:avLst/>
          </a:prstGeom>
        </p:spPr>
        <p:txBody>
          <a:bodyPr wrap="none">
            <a:spAutoFit/>
          </a:bodyPr>
          <a:lstStyle/>
          <a:p>
            <a:r>
              <a:rPr lang="en-US" sz="2000" dirty="0" smtClean="0"/>
              <a:t>1) Flower </a:t>
            </a:r>
          </a:p>
          <a:p>
            <a:r>
              <a:rPr lang="en-US" sz="2000" dirty="0" smtClean="0"/>
              <a:t>     Flour</a:t>
            </a:r>
            <a:endParaRPr lang="en-US" sz="2000" dirty="0"/>
          </a:p>
        </p:txBody>
      </p:sp>
      <p:sp>
        <p:nvSpPr>
          <p:cNvPr id="16" name="Rectangle 15"/>
          <p:cNvSpPr/>
          <p:nvPr/>
        </p:nvSpPr>
        <p:spPr>
          <a:xfrm>
            <a:off x="486725" y="3429000"/>
            <a:ext cx="1799275" cy="553998"/>
          </a:xfrm>
          <a:prstGeom prst="rect">
            <a:avLst/>
          </a:prstGeom>
        </p:spPr>
        <p:txBody>
          <a:bodyPr wrap="none">
            <a:spAutoFit/>
          </a:bodyPr>
          <a:lstStyle/>
          <a:p>
            <a:r>
              <a:rPr lang="en-US" sz="3000" b="1" dirty="0" smtClean="0"/>
              <a:t>Examples:</a:t>
            </a:r>
            <a:endParaRPr lang="en-US" sz="3000" b="1" dirty="0"/>
          </a:p>
        </p:txBody>
      </p:sp>
      <p:sp>
        <p:nvSpPr>
          <p:cNvPr id="17" name="Rectangle 16"/>
          <p:cNvSpPr/>
          <p:nvPr/>
        </p:nvSpPr>
        <p:spPr>
          <a:xfrm>
            <a:off x="304800" y="4038600"/>
            <a:ext cx="2122697" cy="707886"/>
          </a:xfrm>
          <a:prstGeom prst="rect">
            <a:avLst/>
          </a:prstGeom>
        </p:spPr>
        <p:txBody>
          <a:bodyPr wrap="none">
            <a:spAutoFit/>
          </a:bodyPr>
          <a:lstStyle/>
          <a:p>
            <a:r>
              <a:rPr lang="en-US" sz="2000" dirty="0" smtClean="0"/>
              <a:t>Same spelling and </a:t>
            </a:r>
          </a:p>
          <a:p>
            <a:r>
              <a:rPr lang="en-US" sz="2000" dirty="0" smtClean="0"/>
              <a:t>pronunciation</a:t>
            </a:r>
            <a:endParaRPr lang="en-US" sz="2000" dirty="0"/>
          </a:p>
        </p:txBody>
      </p:sp>
      <p:sp>
        <p:nvSpPr>
          <p:cNvPr id="18" name="Rectangle 17"/>
          <p:cNvSpPr/>
          <p:nvPr/>
        </p:nvSpPr>
        <p:spPr>
          <a:xfrm>
            <a:off x="3124200" y="4038600"/>
            <a:ext cx="2609689" cy="707886"/>
          </a:xfrm>
          <a:prstGeom prst="rect">
            <a:avLst/>
          </a:prstGeom>
        </p:spPr>
        <p:txBody>
          <a:bodyPr wrap="none">
            <a:spAutoFit/>
          </a:bodyPr>
          <a:lstStyle/>
          <a:p>
            <a:r>
              <a:rPr lang="en-US" sz="2000" dirty="0" smtClean="0"/>
              <a:t>Same spelling, </a:t>
            </a:r>
          </a:p>
          <a:p>
            <a:r>
              <a:rPr lang="en-US" sz="2000" dirty="0" smtClean="0"/>
              <a:t>different pronunciation</a:t>
            </a:r>
            <a:endParaRPr lang="en-US" sz="2000" dirty="0"/>
          </a:p>
        </p:txBody>
      </p:sp>
      <p:sp>
        <p:nvSpPr>
          <p:cNvPr id="19" name="Rectangle 18"/>
          <p:cNvSpPr/>
          <p:nvPr/>
        </p:nvSpPr>
        <p:spPr>
          <a:xfrm>
            <a:off x="6553200" y="4016514"/>
            <a:ext cx="2263697" cy="707886"/>
          </a:xfrm>
          <a:prstGeom prst="rect">
            <a:avLst/>
          </a:prstGeom>
        </p:spPr>
        <p:txBody>
          <a:bodyPr wrap="none">
            <a:spAutoFit/>
          </a:bodyPr>
          <a:lstStyle/>
          <a:p>
            <a:r>
              <a:rPr lang="en-US" sz="2000" dirty="0" smtClean="0"/>
              <a:t>Different spelling, </a:t>
            </a:r>
          </a:p>
          <a:p>
            <a:r>
              <a:rPr lang="en-US" sz="2000" dirty="0" smtClean="0"/>
              <a:t>same pronunciation</a:t>
            </a:r>
            <a:endParaRPr lang="en-US" sz="2000" dirty="0"/>
          </a:p>
        </p:txBody>
      </p:sp>
      <p:sp>
        <p:nvSpPr>
          <p:cNvPr id="20" name="Rectangle 19"/>
          <p:cNvSpPr/>
          <p:nvPr/>
        </p:nvSpPr>
        <p:spPr>
          <a:xfrm>
            <a:off x="1143000" y="4854714"/>
            <a:ext cx="1006814" cy="707886"/>
          </a:xfrm>
          <a:prstGeom prst="rect">
            <a:avLst/>
          </a:prstGeom>
        </p:spPr>
        <p:txBody>
          <a:bodyPr wrap="none">
            <a:spAutoFit/>
          </a:bodyPr>
          <a:lstStyle/>
          <a:p>
            <a:r>
              <a:rPr lang="en-US" sz="2000" dirty="0" smtClean="0"/>
              <a:t>2) Tired</a:t>
            </a:r>
          </a:p>
          <a:p>
            <a:r>
              <a:rPr lang="en-US" sz="2000" dirty="0" smtClean="0"/>
              <a:t>     Tired</a:t>
            </a:r>
            <a:endParaRPr lang="en-US" sz="2000" dirty="0"/>
          </a:p>
        </p:txBody>
      </p:sp>
      <p:sp>
        <p:nvSpPr>
          <p:cNvPr id="21" name="Rectangle 20"/>
          <p:cNvSpPr/>
          <p:nvPr/>
        </p:nvSpPr>
        <p:spPr>
          <a:xfrm>
            <a:off x="152400" y="5692914"/>
            <a:ext cx="1205458" cy="707886"/>
          </a:xfrm>
          <a:prstGeom prst="rect">
            <a:avLst/>
          </a:prstGeom>
        </p:spPr>
        <p:txBody>
          <a:bodyPr wrap="none">
            <a:spAutoFit/>
          </a:bodyPr>
          <a:lstStyle/>
          <a:p>
            <a:r>
              <a:rPr lang="en-US" sz="2000" dirty="0" smtClean="0"/>
              <a:t>3) Leaves </a:t>
            </a:r>
          </a:p>
          <a:p>
            <a:r>
              <a:rPr lang="en-US" sz="2000" dirty="0" smtClean="0"/>
              <a:t>     Leaves</a:t>
            </a:r>
            <a:endParaRPr lang="en-US" sz="2000" dirty="0"/>
          </a:p>
        </p:txBody>
      </p:sp>
      <p:sp>
        <p:nvSpPr>
          <p:cNvPr id="22" name="Rectangle 21"/>
          <p:cNvSpPr/>
          <p:nvPr/>
        </p:nvSpPr>
        <p:spPr>
          <a:xfrm>
            <a:off x="7735807" y="5638800"/>
            <a:ext cx="1255793" cy="1015663"/>
          </a:xfrm>
          <a:prstGeom prst="rect">
            <a:avLst/>
          </a:prstGeom>
        </p:spPr>
        <p:txBody>
          <a:bodyPr wrap="none">
            <a:spAutoFit/>
          </a:bodyPr>
          <a:lstStyle/>
          <a:p>
            <a:r>
              <a:rPr lang="en-US" sz="2000" dirty="0" smtClean="0"/>
              <a:t>4) Their</a:t>
            </a:r>
          </a:p>
          <a:p>
            <a:r>
              <a:rPr lang="en-US" sz="2000" dirty="0" smtClean="0"/>
              <a:t>     There</a:t>
            </a:r>
          </a:p>
          <a:p>
            <a:r>
              <a:rPr lang="en-US" sz="2000" dirty="0" smtClean="0"/>
              <a:t>     They’re</a:t>
            </a:r>
          </a:p>
        </p:txBody>
      </p:sp>
      <p:sp>
        <p:nvSpPr>
          <p:cNvPr id="23" name="Rectangle 22"/>
          <p:cNvSpPr/>
          <p:nvPr/>
        </p:nvSpPr>
        <p:spPr>
          <a:xfrm>
            <a:off x="4648200" y="4953000"/>
            <a:ext cx="1066800" cy="707886"/>
          </a:xfrm>
          <a:prstGeom prst="rect">
            <a:avLst/>
          </a:prstGeom>
        </p:spPr>
        <p:txBody>
          <a:bodyPr wrap="square">
            <a:spAutoFit/>
          </a:bodyPr>
          <a:lstStyle/>
          <a:p>
            <a:r>
              <a:rPr lang="en-US" sz="2000" dirty="0" smtClean="0"/>
              <a:t>1) Live</a:t>
            </a:r>
          </a:p>
          <a:p>
            <a:r>
              <a:rPr lang="en-US" sz="2000" dirty="0" smtClean="0"/>
              <a:t>     Live</a:t>
            </a:r>
          </a:p>
        </p:txBody>
      </p:sp>
      <p:sp>
        <p:nvSpPr>
          <p:cNvPr id="24" name="Rectangle 23"/>
          <p:cNvSpPr/>
          <p:nvPr/>
        </p:nvSpPr>
        <p:spPr>
          <a:xfrm>
            <a:off x="3276600" y="4953000"/>
            <a:ext cx="1066800" cy="707886"/>
          </a:xfrm>
          <a:prstGeom prst="rect">
            <a:avLst/>
          </a:prstGeom>
        </p:spPr>
        <p:txBody>
          <a:bodyPr wrap="square">
            <a:spAutoFit/>
          </a:bodyPr>
          <a:lstStyle/>
          <a:p>
            <a:pPr marL="457200" indent="-457200"/>
            <a:r>
              <a:rPr lang="en-US" sz="2000" dirty="0" smtClean="0"/>
              <a:t>1) Read</a:t>
            </a:r>
          </a:p>
          <a:p>
            <a:pPr marL="457200" indent="-457200"/>
            <a:r>
              <a:rPr lang="en-US" sz="2000" dirty="0" smtClean="0"/>
              <a:t>     Read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447800"/>
            <a:ext cx="5867400" cy="1938992"/>
          </a:xfrm>
          <a:prstGeom prst="rect">
            <a:avLst/>
          </a:prstGeom>
        </p:spPr>
        <p:txBody>
          <a:bodyPr wrap="square">
            <a:spAutoFit/>
          </a:bodyPr>
          <a:lstStyle/>
          <a:p>
            <a:r>
              <a:rPr lang="en-US" sz="2400" dirty="0" smtClean="0"/>
              <a:t> -A duck walks into a pharmacy and tells the pharmacist that he wants some chap stick.  When the pharmacist asks the duck if he wants to pay cash or credit he says, “Just put it on my </a:t>
            </a:r>
            <a:r>
              <a:rPr lang="en-US" sz="2400" i="1" dirty="0" smtClean="0"/>
              <a:t>bill</a:t>
            </a:r>
            <a:r>
              <a:rPr lang="en-US" sz="2400" dirty="0" smtClean="0"/>
              <a:t>.”</a:t>
            </a:r>
            <a:endParaRPr lang="en-US" sz="2400" dirty="0"/>
          </a:p>
        </p:txBody>
      </p:sp>
      <p:sp>
        <p:nvSpPr>
          <p:cNvPr id="4" name="TextBox 3"/>
          <p:cNvSpPr txBox="1"/>
          <p:nvPr/>
        </p:nvSpPr>
        <p:spPr>
          <a:xfrm>
            <a:off x="152400" y="205026"/>
            <a:ext cx="6705600" cy="861774"/>
          </a:xfrm>
          <a:prstGeom prst="rect">
            <a:avLst/>
          </a:prstGeom>
          <a:noFill/>
        </p:spPr>
        <p:txBody>
          <a:bodyPr wrap="square" rtlCol="0">
            <a:spAutoFit/>
          </a:bodyPr>
          <a:lstStyle/>
          <a:p>
            <a:r>
              <a:rPr lang="en-US" sz="5000" dirty="0" smtClean="0"/>
              <a:t>Puns with Homonymy </a:t>
            </a:r>
            <a:endParaRPr lang="en-US" sz="5000" dirty="0"/>
          </a:p>
        </p:txBody>
      </p:sp>
      <p:sp>
        <p:nvSpPr>
          <p:cNvPr id="6" name="TextBox 5"/>
          <p:cNvSpPr txBox="1"/>
          <p:nvPr/>
        </p:nvSpPr>
        <p:spPr>
          <a:xfrm>
            <a:off x="6705600" y="381000"/>
            <a:ext cx="1905000" cy="923330"/>
          </a:xfrm>
          <a:prstGeom prst="rect">
            <a:avLst/>
          </a:prstGeom>
          <a:noFill/>
        </p:spPr>
        <p:txBody>
          <a:bodyPr wrap="square" rtlCol="0">
            <a:spAutoFit/>
          </a:bodyPr>
          <a:lstStyle/>
          <a:p>
            <a:r>
              <a:rPr lang="en-US" dirty="0" smtClean="0"/>
              <a:t>1. Bill = The ducks beak or beak like organ</a:t>
            </a:r>
            <a:endParaRPr lang="en-US" dirty="0"/>
          </a:p>
        </p:txBody>
      </p:sp>
      <p:sp>
        <p:nvSpPr>
          <p:cNvPr id="7" name="TextBox 6"/>
          <p:cNvSpPr txBox="1"/>
          <p:nvPr/>
        </p:nvSpPr>
        <p:spPr>
          <a:xfrm>
            <a:off x="6781800" y="1905000"/>
            <a:ext cx="1905000" cy="2031325"/>
          </a:xfrm>
          <a:prstGeom prst="rect">
            <a:avLst/>
          </a:prstGeom>
          <a:noFill/>
        </p:spPr>
        <p:txBody>
          <a:bodyPr wrap="square" rtlCol="0">
            <a:spAutoFit/>
          </a:bodyPr>
          <a:lstStyle/>
          <a:p>
            <a:r>
              <a:rPr lang="en-US" dirty="0" smtClean="0"/>
              <a:t>2. Bill = The account at a store or business to which we charge items we cannot pay for at that moment.</a:t>
            </a:r>
            <a:endParaRPr lang="en-US" dirty="0"/>
          </a:p>
        </p:txBody>
      </p:sp>
      <p:sp>
        <p:nvSpPr>
          <p:cNvPr id="8" name="Rectangle 7"/>
          <p:cNvSpPr/>
          <p:nvPr/>
        </p:nvSpPr>
        <p:spPr>
          <a:xfrm>
            <a:off x="6324600" y="228600"/>
            <a:ext cx="2667000" cy="144780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solidFill>
                <a:srgbClr val="FF0000"/>
              </a:solidFill>
            </a:endParaRPr>
          </a:p>
        </p:txBody>
      </p:sp>
      <p:sp>
        <p:nvSpPr>
          <p:cNvPr id="9" name="Rectangle 8"/>
          <p:cNvSpPr/>
          <p:nvPr/>
        </p:nvSpPr>
        <p:spPr>
          <a:xfrm>
            <a:off x="457200" y="4267200"/>
            <a:ext cx="5562600" cy="830997"/>
          </a:xfrm>
          <a:prstGeom prst="rect">
            <a:avLst/>
          </a:prstGeom>
        </p:spPr>
        <p:txBody>
          <a:bodyPr wrap="square">
            <a:spAutoFit/>
          </a:bodyPr>
          <a:lstStyle/>
          <a:p>
            <a:r>
              <a:rPr lang="en-US" sz="2400" dirty="0" smtClean="0"/>
              <a:t>-The bicycle can't stand on its own because it was </a:t>
            </a:r>
            <a:r>
              <a:rPr lang="en-US" sz="2400" i="1" dirty="0" smtClean="0"/>
              <a:t>two-tired</a:t>
            </a:r>
            <a:r>
              <a:rPr lang="en-US" sz="2400" dirty="0" smtClean="0"/>
              <a:t>.</a:t>
            </a:r>
            <a:endParaRPr lang="en-US" sz="2400" dirty="0"/>
          </a:p>
        </p:txBody>
      </p:sp>
      <p:sp>
        <p:nvSpPr>
          <p:cNvPr id="11" name="TextBox 10"/>
          <p:cNvSpPr txBox="1"/>
          <p:nvPr/>
        </p:nvSpPr>
        <p:spPr>
          <a:xfrm>
            <a:off x="5638800" y="5105400"/>
            <a:ext cx="1905000" cy="1477328"/>
          </a:xfrm>
          <a:prstGeom prst="rect">
            <a:avLst/>
          </a:prstGeom>
          <a:noFill/>
        </p:spPr>
        <p:txBody>
          <a:bodyPr wrap="square" rtlCol="0">
            <a:spAutoFit/>
          </a:bodyPr>
          <a:lstStyle/>
          <a:p>
            <a:r>
              <a:rPr lang="en-US" dirty="0" smtClean="0"/>
              <a:t>2. (Two) Tired= The bike has two tires, and so it falls over for lack of support</a:t>
            </a:r>
            <a:endParaRPr lang="en-US" dirty="0"/>
          </a:p>
        </p:txBody>
      </p:sp>
      <p:sp>
        <p:nvSpPr>
          <p:cNvPr id="12" name="TextBox 11"/>
          <p:cNvSpPr txBox="1"/>
          <p:nvPr/>
        </p:nvSpPr>
        <p:spPr>
          <a:xfrm>
            <a:off x="2971800" y="5257800"/>
            <a:ext cx="2286000" cy="923330"/>
          </a:xfrm>
          <a:prstGeom prst="rect">
            <a:avLst/>
          </a:prstGeom>
          <a:noFill/>
        </p:spPr>
        <p:txBody>
          <a:bodyPr wrap="square" rtlCol="0">
            <a:spAutoFit/>
          </a:bodyPr>
          <a:lstStyle/>
          <a:p>
            <a:r>
              <a:rPr lang="en-US" dirty="0" smtClean="0"/>
              <a:t>1. (Too) Tired = The bike is so tired it can no longer stand</a:t>
            </a:r>
            <a:endParaRPr lang="en-US" dirty="0"/>
          </a:p>
        </p:txBody>
      </p:sp>
      <p:sp>
        <p:nvSpPr>
          <p:cNvPr id="13" name="Rectangle 12"/>
          <p:cNvSpPr/>
          <p:nvPr/>
        </p:nvSpPr>
        <p:spPr>
          <a:xfrm>
            <a:off x="2590800" y="4724400"/>
            <a:ext cx="1819729" cy="246221"/>
          </a:xfrm>
          <a:prstGeom prst="rect">
            <a:avLst/>
          </a:prstGeom>
        </p:spPr>
        <p:txBody>
          <a:bodyPr wrap="none">
            <a:spAutoFit/>
          </a:bodyPr>
          <a:lstStyle/>
          <a:p>
            <a:r>
              <a:rPr lang="en-US" sz="1000" dirty="0" smtClean="0"/>
              <a:t>http://www.punoftheday.com/</a:t>
            </a:r>
            <a:endParaRPr lang="en-US" sz="1000" dirty="0"/>
          </a:p>
        </p:txBody>
      </p:sp>
      <p:sp>
        <p:nvSpPr>
          <p:cNvPr id="14" name="Rectangle 13"/>
          <p:cNvSpPr/>
          <p:nvPr/>
        </p:nvSpPr>
        <p:spPr>
          <a:xfrm>
            <a:off x="2590800" y="5105400"/>
            <a:ext cx="2667000" cy="144780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solidFill>
                <a:srgbClr val="FF0000"/>
              </a:solidFill>
            </a:endParaRPr>
          </a:p>
        </p:txBody>
      </p:sp>
      <p:sp>
        <p:nvSpPr>
          <p:cNvPr id="15" name="TextBox 14"/>
          <p:cNvSpPr txBox="1"/>
          <p:nvPr/>
        </p:nvSpPr>
        <p:spPr>
          <a:xfrm>
            <a:off x="6781800" y="6488668"/>
            <a:ext cx="2362200" cy="369332"/>
          </a:xfrm>
          <a:prstGeom prst="rect">
            <a:avLst/>
          </a:prstGeom>
          <a:noFill/>
        </p:spPr>
        <p:txBody>
          <a:bodyPr wrap="square" rtlCol="0">
            <a:spAutoFit/>
          </a:bodyPr>
          <a:lstStyle/>
          <a:p>
            <a:r>
              <a:rPr lang="en-US" dirty="0" smtClean="0"/>
              <a:t>Time for Worksheet </a:t>
            </a:r>
            <a:r>
              <a:rPr lang="en-US" dirty="0" smtClean="0"/>
              <a:t>B!</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 calcmode="lin" valueType="num">
                                      <p:cBhvr additive="base">
                                        <p:cTn id="1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build="allAtOnce"/>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853</TotalTime>
  <Words>1624</Words>
  <Application>Microsoft Office PowerPoint</Application>
  <PresentationFormat>On-screen Show (4:3)</PresentationFormat>
  <Paragraphs>208</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Humor!</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Deftones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Humor!</dc:title>
  <dc:creator>Chad</dc:creator>
  <cp:lastModifiedBy>Chad</cp:lastModifiedBy>
  <cp:revision>101</cp:revision>
  <dcterms:created xsi:type="dcterms:W3CDTF">2009-10-19T00:42:13Z</dcterms:created>
  <dcterms:modified xsi:type="dcterms:W3CDTF">2009-12-03T22:18:49Z</dcterms:modified>
</cp:coreProperties>
</file>